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91" r:id="rId2"/>
    <p:sldId id="594" r:id="rId3"/>
    <p:sldId id="604" r:id="rId4"/>
    <p:sldId id="595" r:id="rId5"/>
    <p:sldId id="607" r:id="rId6"/>
    <p:sldId id="596" r:id="rId7"/>
    <p:sldId id="603" r:id="rId8"/>
    <p:sldId id="598" r:id="rId9"/>
    <p:sldId id="606" r:id="rId10"/>
    <p:sldId id="599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630"/>
    <a:srgbClr val="65A6F7"/>
    <a:srgbClr val="AEB5D7"/>
    <a:srgbClr val="FF0E08"/>
    <a:srgbClr val="FFF521"/>
    <a:srgbClr val="D6F4B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41" autoAdjust="0"/>
    <p:restoredTop sz="99488" autoAdjust="0"/>
  </p:normalViewPr>
  <p:slideViewPr>
    <p:cSldViewPr>
      <p:cViewPr>
        <p:scale>
          <a:sx n="95" d="100"/>
          <a:sy n="95" d="100"/>
        </p:scale>
        <p:origin x="-848" y="-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A4A53-DFA7-E94A-9EFE-0DD3711D4E88}" type="doc">
      <dgm:prSet loTypeId="urn:microsoft.com/office/officeart/2005/8/layout/pyramid4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C6104AA-02AA-AA46-A9ED-E5A663DDD9A2}">
      <dgm:prSet phldrT="[Text]" custT="1"/>
      <dgm:spPr/>
      <dgm:t>
        <a:bodyPr/>
        <a:lstStyle/>
        <a:p>
          <a:r>
            <a:rPr lang="en-US" sz="2400" dirty="0" smtClean="0"/>
            <a:t>Cluster of schools</a:t>
          </a:r>
          <a:endParaRPr lang="en-US" sz="2400" dirty="0"/>
        </a:p>
      </dgm:t>
    </dgm:pt>
    <dgm:pt modelId="{9C3379FA-CD71-164A-9543-24E1275C8730}" type="parTrans" cxnId="{7F0C44E1-6ECA-C24B-897E-CF4AD70E3306}">
      <dgm:prSet/>
      <dgm:spPr/>
      <dgm:t>
        <a:bodyPr/>
        <a:lstStyle/>
        <a:p>
          <a:endParaRPr lang="en-US"/>
        </a:p>
      </dgm:t>
    </dgm:pt>
    <dgm:pt modelId="{6F4E01B2-5D15-4B45-8845-49C351CE4B35}" type="sibTrans" cxnId="{7F0C44E1-6ECA-C24B-897E-CF4AD70E3306}">
      <dgm:prSet/>
      <dgm:spPr/>
      <dgm:t>
        <a:bodyPr/>
        <a:lstStyle/>
        <a:p>
          <a:endParaRPr lang="en-US"/>
        </a:p>
      </dgm:t>
    </dgm:pt>
    <dgm:pt modelId="{12D22846-2E7B-3249-9619-9ACFE134C954}">
      <dgm:prSet phldrT="[Text]" custT="1"/>
      <dgm:spPr/>
      <dgm:t>
        <a:bodyPr/>
        <a:lstStyle/>
        <a:p>
          <a:r>
            <a:rPr lang="en-US" sz="2000" dirty="0" smtClean="0"/>
            <a:t>Learning Community</a:t>
          </a:r>
          <a:endParaRPr lang="en-US" sz="2000" dirty="0"/>
        </a:p>
      </dgm:t>
    </dgm:pt>
    <dgm:pt modelId="{E03AC169-EAF1-B74D-8F96-C5B41FA8185C}" type="parTrans" cxnId="{8B40807E-F32C-E443-827A-4C1FC8C9E152}">
      <dgm:prSet/>
      <dgm:spPr/>
      <dgm:t>
        <a:bodyPr/>
        <a:lstStyle/>
        <a:p>
          <a:endParaRPr lang="en-US"/>
        </a:p>
      </dgm:t>
    </dgm:pt>
    <dgm:pt modelId="{F460885E-13AC-794B-8FC9-E2911AF9FFAE}" type="sibTrans" cxnId="{8B40807E-F32C-E443-827A-4C1FC8C9E152}">
      <dgm:prSet/>
      <dgm:spPr/>
      <dgm:t>
        <a:bodyPr/>
        <a:lstStyle/>
        <a:p>
          <a:endParaRPr lang="en-US"/>
        </a:p>
      </dgm:t>
    </dgm:pt>
    <dgm:pt modelId="{6A2E32D7-A8B7-9244-B0A7-5D275C12DE38}">
      <dgm:prSet phldrT="[Text]" custT="1"/>
      <dgm:spPr/>
      <dgm:t>
        <a:bodyPr/>
        <a:lstStyle/>
        <a:p>
          <a:r>
            <a:rPr lang="en-US" sz="2400" b="1" dirty="0" smtClean="0"/>
            <a:t>Teacher Leaders</a:t>
          </a:r>
        </a:p>
      </dgm:t>
    </dgm:pt>
    <dgm:pt modelId="{1C36F5AA-2C8B-674F-9B56-AF355FD5D4D0}" type="parTrans" cxnId="{747AE057-0A24-9140-B97B-D4715F17C8C4}">
      <dgm:prSet/>
      <dgm:spPr/>
      <dgm:t>
        <a:bodyPr/>
        <a:lstStyle/>
        <a:p>
          <a:endParaRPr lang="en-US"/>
        </a:p>
      </dgm:t>
    </dgm:pt>
    <dgm:pt modelId="{2D2010B9-7726-6C44-AA26-E698B48F1549}" type="sibTrans" cxnId="{747AE057-0A24-9140-B97B-D4715F17C8C4}">
      <dgm:prSet/>
      <dgm:spPr/>
      <dgm:t>
        <a:bodyPr/>
        <a:lstStyle/>
        <a:p>
          <a:endParaRPr lang="en-US"/>
        </a:p>
      </dgm:t>
    </dgm:pt>
    <dgm:pt modelId="{5FC5F2D7-B904-6643-8937-6EFDE70570FB}">
      <dgm:prSet phldrT="[Text]" custT="1"/>
      <dgm:spPr/>
      <dgm:t>
        <a:bodyPr/>
        <a:lstStyle/>
        <a:p>
          <a:r>
            <a:rPr lang="en-US" sz="2000" dirty="0" smtClean="0"/>
            <a:t>National Institute of Education</a:t>
          </a:r>
          <a:endParaRPr lang="en-US" sz="2000" dirty="0"/>
        </a:p>
      </dgm:t>
    </dgm:pt>
    <dgm:pt modelId="{60913B81-AB44-284F-AB1E-EF69D62C2030}" type="parTrans" cxnId="{F0D552DE-8039-BC4F-97A7-E339FB62AABE}">
      <dgm:prSet/>
      <dgm:spPr/>
      <dgm:t>
        <a:bodyPr/>
        <a:lstStyle/>
        <a:p>
          <a:endParaRPr lang="en-US"/>
        </a:p>
      </dgm:t>
    </dgm:pt>
    <dgm:pt modelId="{D39B209C-1EA4-9842-86F5-91550A7DB511}" type="sibTrans" cxnId="{F0D552DE-8039-BC4F-97A7-E339FB62AABE}">
      <dgm:prSet/>
      <dgm:spPr/>
      <dgm:t>
        <a:bodyPr/>
        <a:lstStyle/>
        <a:p>
          <a:endParaRPr lang="en-US"/>
        </a:p>
      </dgm:t>
    </dgm:pt>
    <dgm:pt modelId="{EFD248F7-1F49-F646-B3F4-383BA182D63A}" type="pres">
      <dgm:prSet presAssocID="{6C5A4A53-DFA7-E94A-9EFE-0DD3711D4E8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55239B-02CE-B04E-A2FA-24483D7F94C6}" type="pres">
      <dgm:prSet presAssocID="{6C5A4A53-DFA7-E94A-9EFE-0DD3711D4E8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0E08D-C9BC-2A42-8FB0-5A70D7F1CC21}" type="pres">
      <dgm:prSet presAssocID="{6C5A4A53-DFA7-E94A-9EFE-0DD3711D4E88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7DC4F4-7910-5E48-B4A0-4163DFBAE6E8}" type="pres">
      <dgm:prSet presAssocID="{6C5A4A53-DFA7-E94A-9EFE-0DD3711D4E88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B6AE4-5CAF-B04D-8A15-267C3CF863D3}" type="pres">
      <dgm:prSet presAssocID="{6C5A4A53-DFA7-E94A-9EFE-0DD3711D4E88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144A9B-4350-3D43-AF1A-6283BB4EFBF5}" type="presOf" srcId="{6C5A4A53-DFA7-E94A-9EFE-0DD3711D4E88}" destId="{EFD248F7-1F49-F646-B3F4-383BA182D63A}" srcOrd="0" destOrd="0" presId="urn:microsoft.com/office/officeart/2005/8/layout/pyramid4"/>
    <dgm:cxn modelId="{913CA380-4185-8F48-87F2-D6130B799409}" type="presOf" srcId="{12D22846-2E7B-3249-9619-9ACFE134C954}" destId="{5D80E08D-C9BC-2A42-8FB0-5A70D7F1CC21}" srcOrd="0" destOrd="0" presId="urn:microsoft.com/office/officeart/2005/8/layout/pyramid4"/>
    <dgm:cxn modelId="{FA5D1CF2-2EEF-AE46-8802-CD5DF962B8F9}" type="presOf" srcId="{9C6104AA-02AA-AA46-A9ED-E5A663DDD9A2}" destId="{BD55239B-02CE-B04E-A2FA-24483D7F94C6}" srcOrd="0" destOrd="0" presId="urn:microsoft.com/office/officeart/2005/8/layout/pyramid4"/>
    <dgm:cxn modelId="{8B40807E-F32C-E443-827A-4C1FC8C9E152}" srcId="{6C5A4A53-DFA7-E94A-9EFE-0DD3711D4E88}" destId="{12D22846-2E7B-3249-9619-9ACFE134C954}" srcOrd="1" destOrd="0" parTransId="{E03AC169-EAF1-B74D-8F96-C5B41FA8185C}" sibTransId="{F460885E-13AC-794B-8FC9-E2911AF9FFAE}"/>
    <dgm:cxn modelId="{6585DEA0-EDED-BA4E-B5E4-D0F6F2F27B47}" type="presOf" srcId="{5FC5F2D7-B904-6643-8937-6EFDE70570FB}" destId="{37DB6AE4-5CAF-B04D-8A15-267C3CF863D3}" srcOrd="0" destOrd="0" presId="urn:microsoft.com/office/officeart/2005/8/layout/pyramid4"/>
    <dgm:cxn modelId="{747AE057-0A24-9140-B97B-D4715F17C8C4}" srcId="{6C5A4A53-DFA7-E94A-9EFE-0DD3711D4E88}" destId="{6A2E32D7-A8B7-9244-B0A7-5D275C12DE38}" srcOrd="2" destOrd="0" parTransId="{1C36F5AA-2C8B-674F-9B56-AF355FD5D4D0}" sibTransId="{2D2010B9-7726-6C44-AA26-E698B48F1549}"/>
    <dgm:cxn modelId="{F0D552DE-8039-BC4F-97A7-E339FB62AABE}" srcId="{6C5A4A53-DFA7-E94A-9EFE-0DD3711D4E88}" destId="{5FC5F2D7-B904-6643-8937-6EFDE70570FB}" srcOrd="3" destOrd="0" parTransId="{60913B81-AB44-284F-AB1E-EF69D62C2030}" sibTransId="{D39B209C-1EA4-9842-86F5-91550A7DB511}"/>
    <dgm:cxn modelId="{972DA16D-8A48-2549-9A15-305794852EE7}" type="presOf" srcId="{6A2E32D7-A8B7-9244-B0A7-5D275C12DE38}" destId="{0D7DC4F4-7910-5E48-B4A0-4163DFBAE6E8}" srcOrd="0" destOrd="0" presId="urn:microsoft.com/office/officeart/2005/8/layout/pyramid4"/>
    <dgm:cxn modelId="{7F0C44E1-6ECA-C24B-897E-CF4AD70E3306}" srcId="{6C5A4A53-DFA7-E94A-9EFE-0DD3711D4E88}" destId="{9C6104AA-02AA-AA46-A9ED-E5A663DDD9A2}" srcOrd="0" destOrd="0" parTransId="{9C3379FA-CD71-164A-9543-24E1275C8730}" sibTransId="{6F4E01B2-5D15-4B45-8845-49C351CE4B35}"/>
    <dgm:cxn modelId="{806982DE-673E-744B-AD67-198551A8D233}" type="presParOf" srcId="{EFD248F7-1F49-F646-B3F4-383BA182D63A}" destId="{BD55239B-02CE-B04E-A2FA-24483D7F94C6}" srcOrd="0" destOrd="0" presId="urn:microsoft.com/office/officeart/2005/8/layout/pyramid4"/>
    <dgm:cxn modelId="{2F4C5D33-E46E-CF4F-A853-D96BAF57252C}" type="presParOf" srcId="{EFD248F7-1F49-F646-B3F4-383BA182D63A}" destId="{5D80E08D-C9BC-2A42-8FB0-5A70D7F1CC21}" srcOrd="1" destOrd="0" presId="urn:microsoft.com/office/officeart/2005/8/layout/pyramid4"/>
    <dgm:cxn modelId="{D7545CFA-F7D3-B044-97AD-6A45D2121E92}" type="presParOf" srcId="{EFD248F7-1F49-F646-B3F4-383BA182D63A}" destId="{0D7DC4F4-7910-5E48-B4A0-4163DFBAE6E8}" srcOrd="2" destOrd="0" presId="urn:microsoft.com/office/officeart/2005/8/layout/pyramid4"/>
    <dgm:cxn modelId="{65CBECCC-BE84-FB40-BE1D-CEB5BFB51003}" type="presParOf" srcId="{EFD248F7-1F49-F646-B3F4-383BA182D63A}" destId="{37DB6AE4-5CAF-B04D-8A15-267C3CF863D3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55239B-02CE-B04E-A2FA-24483D7F94C6}">
      <dsp:nvSpPr>
        <dsp:cNvPr id="0" name=""/>
        <dsp:cNvSpPr/>
      </dsp:nvSpPr>
      <dsp:spPr>
        <a:xfrm>
          <a:off x="3429000" y="0"/>
          <a:ext cx="2895600" cy="2895600"/>
        </a:xfrm>
        <a:prstGeom prst="triangl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Cluster of schools</a:t>
          </a:r>
          <a:endParaRPr lang="en-US" sz="2400" kern="1200" dirty="0"/>
        </a:p>
      </dsp:txBody>
      <dsp:txXfrm>
        <a:off x="4152900" y="1447800"/>
        <a:ext cx="1447800" cy="1447800"/>
      </dsp:txXfrm>
    </dsp:sp>
    <dsp:sp modelId="{5D80E08D-C9BC-2A42-8FB0-5A70D7F1CC21}">
      <dsp:nvSpPr>
        <dsp:cNvPr id="0" name=""/>
        <dsp:cNvSpPr/>
      </dsp:nvSpPr>
      <dsp:spPr>
        <a:xfrm>
          <a:off x="1981200" y="2895600"/>
          <a:ext cx="2895600" cy="2895600"/>
        </a:xfrm>
        <a:prstGeom prst="triangle">
          <a:avLst/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9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Learning Community</a:t>
          </a:r>
          <a:endParaRPr lang="en-US" sz="2000" kern="1200" dirty="0"/>
        </a:p>
      </dsp:txBody>
      <dsp:txXfrm>
        <a:off x="2705100" y="4343400"/>
        <a:ext cx="1447800" cy="1447800"/>
      </dsp:txXfrm>
    </dsp:sp>
    <dsp:sp modelId="{0D7DC4F4-7910-5E48-B4A0-4163DFBAE6E8}">
      <dsp:nvSpPr>
        <dsp:cNvPr id="0" name=""/>
        <dsp:cNvSpPr/>
      </dsp:nvSpPr>
      <dsp:spPr>
        <a:xfrm rot="10800000">
          <a:off x="3429000" y="2895600"/>
          <a:ext cx="2895600" cy="2895600"/>
        </a:xfrm>
        <a:prstGeom prst="triangle">
          <a:avLst/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7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Teacher Leaders</a:t>
          </a:r>
        </a:p>
      </dsp:txBody>
      <dsp:txXfrm rot="10800000">
        <a:off x="4152900" y="2895600"/>
        <a:ext cx="1447800" cy="1447800"/>
      </dsp:txXfrm>
    </dsp:sp>
    <dsp:sp modelId="{37DB6AE4-5CAF-B04D-8A15-267C3CF863D3}">
      <dsp:nvSpPr>
        <dsp:cNvPr id="0" name=""/>
        <dsp:cNvSpPr/>
      </dsp:nvSpPr>
      <dsp:spPr>
        <a:xfrm>
          <a:off x="4876800" y="2895600"/>
          <a:ext cx="2895600" cy="2895600"/>
        </a:xfrm>
        <a:prstGeom prst="triangle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National Institute of Education</a:t>
          </a:r>
          <a:endParaRPr lang="en-US" sz="2000" kern="1200" dirty="0"/>
        </a:p>
      </dsp:txBody>
      <dsp:txXfrm>
        <a:off x="5600700" y="4343400"/>
        <a:ext cx="1447800" cy="1447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5DF46-5ED7-6D4D-B1B0-F1A38E290B96}" type="datetimeFigureOut">
              <a:rPr lang="en-US" smtClean="0"/>
              <a:pPr/>
              <a:t>4/17/15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A45A8-DF4C-9F42-8622-7ECCF694D5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88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18B1AC3-BA01-4893-9CCA-2F9ADDB508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15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3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4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765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1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3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0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479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846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497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5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430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1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9" descr="VER3_Conten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4763"/>
            <a:ext cx="9145588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00CC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jp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Diffusion Models in Singapore Schools: Dialectics of Centralization and Decentralization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752600"/>
          </a:xfrm>
        </p:spPr>
        <p:txBody>
          <a:bodyPr/>
          <a:lstStyle/>
          <a:p>
            <a:r>
              <a:rPr lang="en-US" sz="2400" dirty="0" smtClean="0"/>
              <a:t>David Hung and Paul Chua</a:t>
            </a:r>
          </a:p>
          <a:p>
            <a:r>
              <a:rPr lang="en-US" sz="2400" dirty="0" smtClean="0"/>
              <a:t>National Institute of Education</a:t>
            </a:r>
          </a:p>
          <a:p>
            <a:r>
              <a:rPr lang="en-US" sz="2400" dirty="0" err="1" smtClean="0"/>
              <a:t>Nanyang</a:t>
            </a:r>
            <a:r>
              <a:rPr lang="en-US" sz="2400" dirty="0" smtClean="0"/>
              <a:t> Technological University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676400" y="1524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CC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3600" b="1" dirty="0" smtClean="0">
                <a:solidFill>
                  <a:srgbClr val="FFFFFF"/>
                </a:solidFill>
              </a:rPr>
              <a:t>AERA 2015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963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371600" y="-228600"/>
            <a:ext cx="82296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  <a:latin typeface="Calibri" charset="0"/>
              </a:rPr>
              <a:t>Inquiry </a:t>
            </a:r>
            <a:r>
              <a:rPr lang="en-US" sz="4000" b="1" dirty="0" smtClean="0">
                <a:solidFill>
                  <a:srgbClr val="FFFFFF"/>
                </a:solidFill>
                <a:latin typeface="Calibri" charset="0"/>
              </a:rPr>
              <a:t>Pedagogies (system change)</a:t>
            </a:r>
            <a:endParaRPr lang="en-US" sz="4000" b="1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51466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sz="3800" b="1" dirty="0" smtClean="0"/>
              <a:t>21</a:t>
            </a:r>
            <a:r>
              <a:rPr lang="en-US" sz="3800" b="1" baseline="30000" dirty="0" smtClean="0"/>
              <a:t>st</a:t>
            </a:r>
            <a:r>
              <a:rPr lang="en-US" sz="3800" b="1" dirty="0" smtClean="0"/>
              <a:t> Century learning practices enacted (OER)</a:t>
            </a:r>
          </a:p>
          <a:p>
            <a:pPr marL="0" indent="0">
              <a:buNone/>
              <a:defRPr/>
            </a:pPr>
            <a:endParaRPr lang="en-US" sz="4300" dirty="0" smtClean="0">
              <a:solidFill>
                <a:srgbClr val="4F81BD"/>
              </a:solidFill>
            </a:endParaRPr>
          </a:p>
          <a:p>
            <a:pPr>
              <a:defRPr/>
            </a:pPr>
            <a:r>
              <a:rPr lang="en-US" sz="3000" dirty="0">
                <a:solidFill>
                  <a:srgbClr val="4F81BD"/>
                </a:solidFill>
              </a:rPr>
              <a:t>Social studies inquiry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Knowledge building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Seamless learning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Productive failure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Problem solving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Non linear Pedagogy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Game based learning</a:t>
            </a:r>
          </a:p>
          <a:p>
            <a:pPr>
              <a:defRPr/>
            </a:pPr>
            <a:r>
              <a:rPr lang="en-US" sz="3000" dirty="0" smtClean="0">
                <a:solidFill>
                  <a:srgbClr val="4F81BD"/>
                </a:solidFill>
              </a:rPr>
              <a:t>Six </a:t>
            </a:r>
            <a:r>
              <a:rPr lang="en-US" sz="3000" dirty="0" err="1" smtClean="0">
                <a:solidFill>
                  <a:srgbClr val="4F81BD"/>
                </a:solidFill>
              </a:rPr>
              <a:t>Learnings</a:t>
            </a:r>
            <a:endParaRPr lang="en-US" sz="3000" dirty="0" smtClean="0">
              <a:solidFill>
                <a:srgbClr val="4F81BD"/>
              </a:solidFill>
            </a:endParaRPr>
          </a:p>
        </p:txBody>
      </p:sp>
      <p:pic>
        <p:nvPicPr>
          <p:cNvPr id="5" name="Picture 8" descr="statecraft_016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294005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791200" y="3810000"/>
            <a:ext cx="2895600" cy="2819400"/>
            <a:chOff x="417410" y="1688040"/>
            <a:chExt cx="4541837" cy="508476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410" y="1688040"/>
              <a:ext cx="4541837" cy="508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1176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 rot="1863741">
              <a:off x="498475" y="5838485"/>
              <a:ext cx="2030413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individuals</a:t>
              </a: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 rot="1812421">
              <a:off x="577851" y="5236823"/>
              <a:ext cx="2095500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/>
                <a:t>classrooms</a:t>
              </a: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 rot="1800582">
              <a:off x="871538" y="4531974"/>
              <a:ext cx="1506537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schools</a:t>
              </a: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 rot="1769467">
              <a:off x="903288" y="3976348"/>
              <a:ext cx="1589087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 smtClean="0"/>
                <a:t>clusters</a:t>
              </a:r>
              <a:endParaRPr lang="en-US" sz="1200" dirty="0"/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 rot="16200000">
              <a:off x="2007394" y="5293091"/>
              <a:ext cx="1695449" cy="41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curriculum</a:t>
              </a: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 rot="16200000">
              <a:off x="2145507" y="4974003"/>
              <a:ext cx="2552700" cy="41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/>
                <a:t>Learning design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 rot="16200000">
              <a:off x="3028155" y="4527917"/>
              <a:ext cx="2041525" cy="41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assessment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 rot="16200000">
              <a:off x="3820317" y="4404091"/>
              <a:ext cx="1555750" cy="41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resources</a:t>
              </a: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 rot="19380242">
              <a:off x="2913063" y="3384210"/>
              <a:ext cx="711200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LA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 rot="19380242">
              <a:off x="2370138" y="3119099"/>
              <a:ext cx="800099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MA</a:t>
              </a: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 rot="19380242">
              <a:off x="1876425" y="2818267"/>
              <a:ext cx="811214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HA</a:t>
              </a: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 rot="19763042">
              <a:off x="1166813" y="2309474"/>
              <a:ext cx="1414462" cy="513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Others</a:t>
              </a:r>
            </a:p>
          </p:txBody>
        </p:sp>
        <p:pic>
          <p:nvPicPr>
            <p:cNvPr id="20" name="Picture 31"/>
            <p:cNvPicPr>
              <a:picLocks noChangeAspect="1"/>
            </p:cNvPicPr>
            <p:nvPr/>
          </p:nvPicPr>
          <p:blipFill>
            <a:blip r:embed="rId4" cstate="screen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0400" y="5084763"/>
              <a:ext cx="1370013" cy="12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8780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772400" cy="381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FF"/>
                </a:solidFill>
              </a:rPr>
              <a:t>Teachers’ shift in epistemological stance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510441" cy="459796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“… the classroom environment is different…it is noisy. </a:t>
            </a:r>
            <a:r>
              <a:rPr lang="en-US" sz="3200" b="1" dirty="0">
                <a:solidFill>
                  <a:schemeClr val="accent1"/>
                </a:solidFill>
              </a:rPr>
              <a:t>My students are asking questions </a:t>
            </a:r>
            <a:r>
              <a:rPr lang="en-US" sz="3200" dirty="0">
                <a:solidFill>
                  <a:schemeClr val="accent1"/>
                </a:solidFill>
              </a:rPr>
              <a:t>… </a:t>
            </a:r>
            <a:r>
              <a:rPr lang="en-US" sz="3200" b="1" dirty="0">
                <a:solidFill>
                  <a:schemeClr val="accent1"/>
                </a:solidFill>
              </a:rPr>
              <a:t>My role as teacher changes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dirty="0"/>
              <a:t>…I can say I don’t know and encourage students to find out…</a:t>
            </a:r>
            <a:r>
              <a:rPr lang="en-US" sz="3200" dirty="0" smtClean="0"/>
              <a:t>” (teacher)</a:t>
            </a:r>
            <a:endParaRPr lang="en-US" sz="3200" dirty="0"/>
          </a:p>
          <a:p>
            <a:endParaRPr lang="en-US" dirty="0"/>
          </a:p>
        </p:txBody>
      </p:sp>
      <p:pic>
        <p:nvPicPr>
          <p:cNvPr id="4" name="Picture 3" descr="Attachment-1.jpe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6763" y="2346657"/>
            <a:ext cx="3659103" cy="27431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6620130" y="2880057"/>
            <a:ext cx="228600" cy="228600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610730" y="3184857"/>
            <a:ext cx="228600" cy="304800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781930" y="3337257"/>
            <a:ext cx="228600" cy="381000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516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0f4a4e6a90215579ac094bd384cec30.jpg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219200"/>
            <a:ext cx="5002248" cy="1898243"/>
          </a:xfrm>
          <a:prstGeom prst="rect">
            <a:avLst/>
          </a:prstGeom>
        </p:spPr>
      </p:pic>
      <p:pic>
        <p:nvPicPr>
          <p:cNvPr id="5" name="Picture 4" descr="9f8a02e1a0c3bd6d61644bdbff2b6ab1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1066800"/>
            <a:ext cx="3365965" cy="22709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" y="3276600"/>
            <a:ext cx="5676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Peer Apprenticeship Learning (Hung, 1998)</a:t>
            </a:r>
            <a:endParaRPr lang="en-US" sz="2000" b="1" dirty="0"/>
          </a:p>
        </p:txBody>
      </p:sp>
      <p:pic>
        <p:nvPicPr>
          <p:cNvPr id="6" name="Picture 5" descr="endeavour_14jan2014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4114800"/>
            <a:ext cx="4262633" cy="20574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 bwMode="auto">
          <a:xfrm>
            <a:off x="2180728" y="2158555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76600" y="175260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624437" y="170264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592805" y="155024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5026" y="175556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159517" y="180848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038600" y="5181600"/>
            <a:ext cx="228600" cy="2741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143000" y="5029200"/>
            <a:ext cx="228600" cy="35039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35141" y="3852405"/>
            <a:ext cx="430885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</a:t>
            </a:r>
            <a:r>
              <a:rPr lang="en-US" sz="1600" dirty="0"/>
              <a:t>…Every week, we have timetabled time. We co-design lesson plans. </a:t>
            </a:r>
            <a:r>
              <a:rPr lang="en-US" sz="1600" b="1" dirty="0">
                <a:solidFill>
                  <a:schemeClr val="accent1"/>
                </a:solidFill>
              </a:rPr>
              <a:t>We think about the kinds of learning activities and objectives for different students (low, middle, and high ability students)</a:t>
            </a:r>
            <a:r>
              <a:rPr lang="en-US" sz="1600" dirty="0"/>
              <a:t>… We discuss how we are going to conduct lessons for the week. </a:t>
            </a:r>
            <a:r>
              <a:rPr lang="en-US" sz="1600" b="1" dirty="0">
                <a:solidFill>
                  <a:srgbClr val="4F81BD"/>
                </a:solidFill>
              </a:rPr>
              <a:t>We share with colleagues the problems we face and make improvements for next year’s lesson plans</a:t>
            </a:r>
            <a:r>
              <a:rPr lang="en-US" sz="1600" dirty="0">
                <a:solidFill>
                  <a:srgbClr val="4F81BD"/>
                </a:solidFill>
              </a:rPr>
              <a:t>…</a:t>
            </a:r>
            <a:r>
              <a:rPr lang="en-US" sz="1600" dirty="0"/>
              <a:t>” </a:t>
            </a:r>
            <a:r>
              <a:rPr lang="en-US" sz="1600" dirty="0" smtClean="0"/>
              <a:t>(teacher)</a:t>
            </a:r>
            <a:endParaRPr lang="en-US" sz="16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-609600" y="-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FFFF"/>
                </a:solidFill>
              </a:rPr>
              <a:t>School based …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49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630488"/>
            <a:ext cx="3590925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594100" y="3706813"/>
            <a:ext cx="1843088" cy="14557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Learning culture</a:t>
            </a:r>
          </a:p>
        </p:txBody>
      </p:sp>
      <p:sp>
        <p:nvSpPr>
          <p:cNvPr id="6" name="Oval 5"/>
          <p:cNvSpPr/>
          <p:nvPr/>
        </p:nvSpPr>
        <p:spPr>
          <a:xfrm>
            <a:off x="5422900" y="2630488"/>
            <a:ext cx="2227263" cy="14557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Leadership support</a:t>
            </a:r>
          </a:p>
        </p:txBody>
      </p:sp>
      <p:sp>
        <p:nvSpPr>
          <p:cNvPr id="7" name="Oval 6"/>
          <p:cNvSpPr/>
          <p:nvPr/>
        </p:nvSpPr>
        <p:spPr>
          <a:xfrm>
            <a:off x="5422900" y="5000625"/>
            <a:ext cx="2044700" cy="1455738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Teacher </a:t>
            </a:r>
            <a:r>
              <a:rPr lang="en-US" sz="2000" dirty="0" smtClean="0"/>
              <a:t>experimentations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1630363" y="5000625"/>
            <a:ext cx="2227262" cy="145573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Teacher </a:t>
            </a:r>
            <a:r>
              <a:rPr lang="en-US" sz="2000" dirty="0" smtClean="0"/>
              <a:t>peer support group</a:t>
            </a:r>
            <a:endParaRPr lang="en-US" sz="2000" dirty="0"/>
          </a:p>
        </p:txBody>
      </p:sp>
      <p:sp>
        <p:nvSpPr>
          <p:cNvPr id="9" name="Oval 8"/>
          <p:cNvSpPr/>
          <p:nvPr/>
        </p:nvSpPr>
        <p:spPr>
          <a:xfrm>
            <a:off x="1366838" y="2630488"/>
            <a:ext cx="2227262" cy="145573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smtClean="0"/>
              <a:t>Curricular </a:t>
            </a:r>
            <a:r>
              <a:rPr lang="en-US" sz="2000" dirty="0"/>
              <a:t>adaptations</a:t>
            </a:r>
          </a:p>
        </p:txBody>
      </p:sp>
      <p:sp>
        <p:nvSpPr>
          <p:cNvPr id="35847" name="TextBox 10"/>
          <p:cNvSpPr txBox="1">
            <a:spLocks noChangeArrowheads="1"/>
          </p:cNvSpPr>
          <p:nvPr/>
        </p:nvSpPr>
        <p:spPr bwMode="auto">
          <a:xfrm>
            <a:off x="3398838" y="2630488"/>
            <a:ext cx="20768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3366FF"/>
                </a:solidFill>
              </a:rPr>
              <a:t>Emergence in contexts</a:t>
            </a:r>
          </a:p>
        </p:txBody>
      </p:sp>
      <p:sp>
        <p:nvSpPr>
          <p:cNvPr id="35848" name="TextBox 11"/>
          <p:cNvSpPr txBox="1">
            <a:spLocks noChangeArrowheads="1"/>
          </p:cNvSpPr>
          <p:nvPr/>
        </p:nvSpPr>
        <p:spPr bwMode="auto">
          <a:xfrm>
            <a:off x="3819525" y="1166813"/>
            <a:ext cx="1381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/>
              <a:t>Goals/vision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489450" y="1536700"/>
            <a:ext cx="0" cy="10937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50" name="TextBox 16"/>
          <p:cNvSpPr txBox="1">
            <a:spLocks noChangeArrowheads="1"/>
          </p:cNvSpPr>
          <p:nvPr/>
        </p:nvSpPr>
        <p:spPr bwMode="auto">
          <a:xfrm>
            <a:off x="4489450" y="1862138"/>
            <a:ext cx="155184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/>
              <a:t>Dialogue/interpretation</a:t>
            </a:r>
          </a:p>
        </p:txBody>
      </p:sp>
      <p:sp>
        <p:nvSpPr>
          <p:cNvPr id="35851" name="Title 1"/>
          <p:cNvSpPr>
            <a:spLocks noGrp="1"/>
          </p:cNvSpPr>
          <p:nvPr>
            <p:ph type="title"/>
          </p:nvPr>
        </p:nvSpPr>
        <p:spPr>
          <a:xfrm>
            <a:off x="1524000" y="-1524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charset="0"/>
              </a:rPr>
              <a:t>Socio-Technological Infrastructure (Depth)</a:t>
            </a:r>
            <a:endParaRPr lang="en-US" sz="3200" b="1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11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384c950847d6039e8de118cce32b3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28" y="918741"/>
            <a:ext cx="4049895" cy="223427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16257" y="3439180"/>
            <a:ext cx="2590800" cy="2819775"/>
            <a:chOff x="5435600" y="2195513"/>
            <a:chExt cx="3708400" cy="4520142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5475" y="2565400"/>
              <a:ext cx="3200400" cy="306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4"/>
            <p:cNvSpPr txBox="1">
              <a:spLocks noChangeArrowheads="1"/>
            </p:cNvSpPr>
            <p:nvPr/>
          </p:nvSpPr>
          <p:spPr bwMode="auto">
            <a:xfrm>
              <a:off x="7726363" y="2195513"/>
              <a:ext cx="1309687" cy="838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SG" altLang="en-US" sz="1400" dirty="0"/>
                <a:t>S2 Cluster</a:t>
              </a:r>
            </a:p>
          </p:txBody>
        </p:sp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7019925" y="5876925"/>
              <a:ext cx="2124075" cy="838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SG" altLang="en-US" sz="1400" dirty="0"/>
                <a:t>NiTC Competitions</a:t>
              </a:r>
            </a:p>
          </p:txBody>
        </p:sp>
        <p:sp>
          <p:nvSpPr>
            <p:cNvPr id="11" name="TextBox 6"/>
            <p:cNvSpPr txBox="1">
              <a:spLocks noChangeArrowheads="1"/>
            </p:cNvSpPr>
            <p:nvPr/>
          </p:nvSpPr>
          <p:spPr bwMode="auto">
            <a:xfrm>
              <a:off x="5435600" y="4932363"/>
              <a:ext cx="1584325" cy="592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SG" altLang="en-US" sz="1400" dirty="0"/>
                <a:t>CRADLE</a:t>
              </a:r>
              <a:r>
                <a:rPr lang="en-SG" altLang="en-US" sz="1800" dirty="0"/>
                <a:t> </a:t>
              </a:r>
            </a:p>
          </p:txBody>
        </p:sp>
      </p:grpSp>
      <p:pic>
        <p:nvPicPr>
          <p:cNvPr id="3" name="Picture 2" descr="cwd_alari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1330" y="940121"/>
            <a:ext cx="3157644" cy="2383865"/>
          </a:xfrm>
          <a:prstGeom prst="rect">
            <a:avLst/>
          </a:prstGeom>
        </p:spPr>
      </p:pic>
      <p:pic>
        <p:nvPicPr>
          <p:cNvPr id="14" name="Picture 13" descr="cwd_students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183" y="3439180"/>
            <a:ext cx="2293620" cy="2895600"/>
          </a:xfrm>
          <a:prstGeom prst="rect">
            <a:avLst/>
          </a:prstGeom>
        </p:spPr>
      </p:pic>
      <p:pic>
        <p:nvPicPr>
          <p:cNvPr id="16" name="Picture 15" descr="cwd_students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524" y="3534400"/>
            <a:ext cx="3709356" cy="280038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6383587" y="1131147"/>
            <a:ext cx="270804" cy="303509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282978" y="1651186"/>
            <a:ext cx="270804" cy="303509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7098100" y="3862241"/>
            <a:ext cx="320280" cy="37181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494251" y="4153555"/>
            <a:ext cx="320280" cy="371811"/>
          </a:xfrm>
          <a:prstGeom prst="ellipse">
            <a:avLst/>
          </a:prstGeom>
          <a:solidFill>
            <a:schemeClr val="accent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7772400" cy="381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Cluster based …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4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390307"/>
              </p:ext>
            </p:extLst>
          </p:nvPr>
        </p:nvGraphicFramePr>
        <p:xfrm>
          <a:off x="-685800" y="990600"/>
          <a:ext cx="9753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381000"/>
          </a:xfrm>
        </p:spPr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</a:rPr>
              <a:t>Socio-technological infrastructure (breath &amp; depth)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18288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4F81BD"/>
                </a:solidFill>
              </a:rPr>
              <a:t>Optimization of resources and expertise</a:t>
            </a:r>
            <a:endParaRPr lang="en-US" sz="1600" dirty="0">
              <a:solidFill>
                <a:srgbClr val="4F81B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1" y="5333999"/>
            <a:ext cx="1771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4F81BD"/>
                </a:solidFill>
              </a:rPr>
              <a:t>Lateral networks</a:t>
            </a:r>
            <a:endParaRPr lang="en-US" sz="1600" dirty="0">
              <a:solidFill>
                <a:srgbClr val="4F81B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5334000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Expertise and epistemic change development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1905000"/>
            <a:ext cx="274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Authentic opportunities for inquiry based enactments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267200" y="762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MOE’s policies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3581400"/>
            <a:ext cx="274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Alignments of teacher needs and school’s goals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1" y="3505200"/>
            <a:ext cx="1771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4F81BD"/>
                </a:solidFill>
              </a:rPr>
              <a:t>School’s learning culture for innovations</a:t>
            </a:r>
            <a:endParaRPr lang="en-US" sz="16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1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7772400" cy="381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System based …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843" y="4114800"/>
            <a:ext cx="4794062" cy="1708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0"/>
            <a:ext cx="4030936" cy="228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400" y="12954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Learning Communities </a:t>
            </a:r>
            <a:r>
              <a:rPr lang="en-US" dirty="0"/>
              <a:t>and </a:t>
            </a:r>
            <a:r>
              <a:rPr lang="en-US" dirty="0" smtClean="0"/>
              <a:t>National Institute of Education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81600" y="58674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Teacher’s actual classroom enactments in schools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-12007" b="-17074"/>
          <a:stretch/>
        </p:blipFill>
        <p:spPr>
          <a:xfrm rot="5964728">
            <a:off x="4128775" y="2038943"/>
            <a:ext cx="1732570" cy="22697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824069">
            <a:off x="2224043" y="4056789"/>
            <a:ext cx="1551181" cy="203211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76800" y="1828800"/>
            <a:ext cx="440623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4F81BD"/>
                </a:solidFill>
              </a:rPr>
              <a:t>w</a:t>
            </a:r>
            <a:r>
              <a:rPr lang="en-US" sz="2000" b="1" dirty="0" smtClean="0">
                <a:solidFill>
                  <a:srgbClr val="4F81BD"/>
                </a:solidFill>
              </a:rPr>
              <a:t>ith </a:t>
            </a:r>
            <a:r>
              <a:rPr lang="en-US" sz="1800" b="1" dirty="0" smtClean="0">
                <a:solidFill>
                  <a:srgbClr val="4F81BD"/>
                </a:solidFill>
              </a:rPr>
              <a:t>supporting socio-technological infrastructure</a:t>
            </a:r>
          </a:p>
          <a:p>
            <a:pPr marL="285750" indent="-285750" algn="ctr">
              <a:buFontTx/>
              <a:buChar char="-"/>
            </a:pPr>
            <a:r>
              <a:rPr lang="en-US" sz="1800" dirty="0" smtClean="0">
                <a:solidFill>
                  <a:srgbClr val="4F81BD"/>
                </a:solidFill>
              </a:rPr>
              <a:t>Equipment/Resources</a:t>
            </a:r>
          </a:p>
          <a:p>
            <a:pPr marL="285750" indent="-285750" algn="ctr">
              <a:buFontTx/>
              <a:buChar char="-"/>
            </a:pPr>
            <a:r>
              <a:rPr lang="en-US" sz="1800" dirty="0" smtClean="0">
                <a:solidFill>
                  <a:srgbClr val="4F81BD"/>
                </a:solidFill>
              </a:rPr>
              <a:t>Legitimized time</a:t>
            </a:r>
          </a:p>
          <a:p>
            <a:pPr marL="285750" indent="-285750" algn="ctr">
              <a:buFontTx/>
              <a:buChar char="-"/>
            </a:pPr>
            <a:r>
              <a:rPr lang="en-US" sz="1800" dirty="0" smtClean="0">
                <a:solidFill>
                  <a:srgbClr val="4F81BD"/>
                </a:solidFill>
              </a:rPr>
              <a:t>Peer support group</a:t>
            </a:r>
          </a:p>
          <a:p>
            <a:pPr marL="285750" indent="-285750" algn="ctr">
              <a:buFontTx/>
              <a:buChar char="-"/>
            </a:pPr>
            <a:r>
              <a:rPr lang="en-US" sz="1800" dirty="0" smtClean="0">
                <a:solidFill>
                  <a:srgbClr val="4F81BD"/>
                </a:solidFill>
              </a:rPr>
              <a:t>Teacher Leaders</a:t>
            </a:r>
            <a:endParaRPr lang="en-US" sz="18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57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ChangeArrowheads="1"/>
          </p:cNvSpPr>
          <p:nvPr/>
        </p:nvSpPr>
        <p:spPr bwMode="auto">
          <a:xfrm>
            <a:off x="152400" y="2708275"/>
            <a:ext cx="2438400" cy="2438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 eaLnBrk="0" hangingPunct="0"/>
            <a:r>
              <a:rPr lang="en-US" sz="2000">
                <a:solidFill>
                  <a:srgbClr val="FFFF00"/>
                </a:solidFill>
                <a:latin typeface="Arial" charset="0"/>
              </a:rPr>
              <a:t>Core Theory</a:t>
            </a:r>
          </a:p>
          <a:p>
            <a:pPr algn="ctr" defTabSz="914400" eaLnBrk="0" hangingPunct="0"/>
            <a:endParaRPr lang="en-US" sz="2000">
              <a:solidFill>
                <a:srgbClr val="FFFF00"/>
              </a:solidFill>
            </a:endParaRPr>
          </a:p>
          <a:p>
            <a:pPr algn="ctr" defTabSz="914400" eaLnBrk="0" hangingPunct="0"/>
            <a:r>
              <a:rPr lang="en-US" sz="2000">
                <a:solidFill>
                  <a:srgbClr val="FFFF00"/>
                </a:solidFill>
                <a:latin typeface="Arial" charset="0"/>
              </a:rPr>
              <a:t>Repertoire of case examples</a:t>
            </a:r>
          </a:p>
          <a:p>
            <a:pPr algn="ctr" defTabSz="914400" eaLnBrk="0" hangingPunct="0"/>
            <a:endParaRPr lang="en-US" sz="2000">
              <a:solidFill>
                <a:srgbClr val="FFFF00"/>
              </a:solidFill>
            </a:endParaRPr>
          </a:p>
          <a:p>
            <a:pPr algn="ctr" defTabSz="914400" eaLnBrk="0" hangingPunct="0"/>
            <a:r>
              <a:rPr lang="en-US" sz="2000">
                <a:solidFill>
                  <a:srgbClr val="FFFF00"/>
                </a:solidFill>
                <a:latin typeface="Arial" charset="0"/>
              </a:rPr>
              <a:t>Curriculum resources 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590800" y="2936875"/>
            <a:ext cx="609600" cy="2952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2667000" y="3698875"/>
            <a:ext cx="609600" cy="2190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>
            <a:off x="2667000" y="4460875"/>
            <a:ext cx="5334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>
            <a:off x="2667000" y="4918075"/>
            <a:ext cx="609600" cy="22860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 bwMode="auto">
          <a:xfrm>
            <a:off x="3200400" y="2632075"/>
            <a:ext cx="838200" cy="762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3559" name="Isosceles Triangle 13"/>
          <p:cNvSpPr>
            <a:spLocks noChangeArrowheads="1"/>
          </p:cNvSpPr>
          <p:nvPr/>
        </p:nvSpPr>
        <p:spPr bwMode="auto">
          <a:xfrm>
            <a:off x="3352800" y="3470275"/>
            <a:ext cx="914400" cy="762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hangingPunct="0"/>
            <a:endParaRPr lang="en-US">
              <a:latin typeface="Arial" charset="0"/>
            </a:endParaRPr>
          </a:p>
        </p:txBody>
      </p:sp>
      <p:sp>
        <p:nvSpPr>
          <p:cNvPr id="15" name="Trapezoid 14"/>
          <p:cNvSpPr/>
          <p:nvPr/>
        </p:nvSpPr>
        <p:spPr bwMode="auto">
          <a:xfrm>
            <a:off x="3352800" y="4460875"/>
            <a:ext cx="838200" cy="914400"/>
          </a:xfrm>
          <a:prstGeom prst="trapezoid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" name="Diamond 15"/>
          <p:cNvSpPr/>
          <p:nvPr/>
        </p:nvSpPr>
        <p:spPr bwMode="auto">
          <a:xfrm>
            <a:off x="4210050" y="2952750"/>
            <a:ext cx="838200" cy="914400"/>
          </a:xfrm>
          <a:prstGeom prst="diamond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3562" name="Hexagon 16"/>
          <p:cNvSpPr>
            <a:spLocks noChangeArrowheads="1"/>
          </p:cNvSpPr>
          <p:nvPr/>
        </p:nvSpPr>
        <p:spPr bwMode="auto">
          <a:xfrm>
            <a:off x="4267200" y="4537075"/>
            <a:ext cx="838200" cy="762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>
              <a:latin typeface="Arial" charset="0"/>
            </a:endParaRPr>
          </a:p>
        </p:txBody>
      </p:sp>
      <p:sp>
        <p:nvSpPr>
          <p:cNvPr id="23563" name="TextBox 17"/>
          <p:cNvSpPr txBox="1">
            <a:spLocks noChangeArrowheads="1"/>
          </p:cNvSpPr>
          <p:nvPr/>
        </p:nvSpPr>
        <p:spPr bwMode="auto">
          <a:xfrm>
            <a:off x="2667000" y="1793875"/>
            <a:ext cx="289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 smtClean="0"/>
              <a:t>Adaptations and re-</a:t>
            </a:r>
            <a:r>
              <a:rPr lang="en-US" sz="1800" dirty="0" err="1" smtClean="0"/>
              <a:t>contextualizations</a:t>
            </a:r>
            <a:endParaRPr lang="en-GB" sz="1800" dirty="0"/>
          </a:p>
        </p:txBody>
      </p:sp>
      <p:sp>
        <p:nvSpPr>
          <p:cNvPr id="23564" name="TextBox 18"/>
          <p:cNvSpPr txBox="1">
            <a:spLocks noChangeArrowheads="1"/>
          </p:cNvSpPr>
          <p:nvPr/>
        </p:nvSpPr>
        <p:spPr bwMode="auto">
          <a:xfrm>
            <a:off x="2743200" y="5527675"/>
            <a:ext cx="289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/>
              <a:t>Building </a:t>
            </a:r>
            <a:r>
              <a:rPr lang="en-US" sz="1800" dirty="0" smtClean="0"/>
              <a:t>school based community</a:t>
            </a:r>
            <a:endParaRPr lang="en-US" sz="18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6019800" y="2533650"/>
            <a:ext cx="457200" cy="4572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553200" y="3219450"/>
            <a:ext cx="3810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7772400" y="2228850"/>
            <a:ext cx="3810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467600" y="2838450"/>
            <a:ext cx="533400" cy="6096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791200" y="4133850"/>
            <a:ext cx="304800" cy="381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6" name="Diamond 25"/>
          <p:cNvSpPr/>
          <p:nvPr/>
        </p:nvSpPr>
        <p:spPr bwMode="auto">
          <a:xfrm>
            <a:off x="7543800" y="4057650"/>
            <a:ext cx="609600" cy="533400"/>
          </a:xfrm>
          <a:prstGeom prst="diamond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7" name="Diamond 26"/>
          <p:cNvSpPr/>
          <p:nvPr/>
        </p:nvSpPr>
        <p:spPr bwMode="auto">
          <a:xfrm>
            <a:off x="7162800" y="3600450"/>
            <a:ext cx="533400" cy="381000"/>
          </a:xfrm>
          <a:prstGeom prst="diamond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8" name="Diamond 27"/>
          <p:cNvSpPr/>
          <p:nvPr/>
        </p:nvSpPr>
        <p:spPr bwMode="auto">
          <a:xfrm>
            <a:off x="7010400" y="5124450"/>
            <a:ext cx="685800" cy="685800"/>
          </a:xfrm>
          <a:prstGeom prst="diamond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9" name="Diamond 28"/>
          <p:cNvSpPr/>
          <p:nvPr/>
        </p:nvSpPr>
        <p:spPr bwMode="auto">
          <a:xfrm>
            <a:off x="6019800" y="3448050"/>
            <a:ext cx="457200" cy="533400"/>
          </a:xfrm>
          <a:prstGeom prst="diamond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23574" name="Hexagon 29"/>
          <p:cNvSpPr>
            <a:spLocks noChangeArrowheads="1"/>
          </p:cNvSpPr>
          <p:nvPr/>
        </p:nvSpPr>
        <p:spPr bwMode="auto">
          <a:xfrm>
            <a:off x="6019800" y="1924050"/>
            <a:ext cx="533400" cy="457200"/>
          </a:xfrm>
          <a:prstGeom prst="hexagon">
            <a:avLst>
              <a:gd name="adj" fmla="val 25002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 sz="2400">
              <a:latin typeface="Arial" charset="0"/>
            </a:endParaRPr>
          </a:p>
        </p:txBody>
      </p:sp>
      <p:sp>
        <p:nvSpPr>
          <p:cNvPr id="23575" name="Hexagon 30"/>
          <p:cNvSpPr>
            <a:spLocks noChangeArrowheads="1"/>
          </p:cNvSpPr>
          <p:nvPr/>
        </p:nvSpPr>
        <p:spPr bwMode="auto">
          <a:xfrm>
            <a:off x="7239000" y="2000250"/>
            <a:ext cx="381000" cy="381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 sz="2400">
              <a:latin typeface="Arial" charset="0"/>
            </a:endParaRPr>
          </a:p>
        </p:txBody>
      </p:sp>
      <p:sp>
        <p:nvSpPr>
          <p:cNvPr id="23576" name="Hexagon 31"/>
          <p:cNvSpPr>
            <a:spLocks noChangeArrowheads="1"/>
          </p:cNvSpPr>
          <p:nvPr/>
        </p:nvSpPr>
        <p:spPr bwMode="auto">
          <a:xfrm>
            <a:off x="6477000" y="4057650"/>
            <a:ext cx="609600" cy="5334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 sz="2400">
              <a:latin typeface="Arial" charset="0"/>
            </a:endParaRPr>
          </a:p>
        </p:txBody>
      </p:sp>
      <p:sp>
        <p:nvSpPr>
          <p:cNvPr id="23577" name="Hexagon 32"/>
          <p:cNvSpPr>
            <a:spLocks noChangeArrowheads="1"/>
          </p:cNvSpPr>
          <p:nvPr/>
        </p:nvSpPr>
        <p:spPr bwMode="auto">
          <a:xfrm>
            <a:off x="5943600" y="4819650"/>
            <a:ext cx="381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 sz="2400">
              <a:latin typeface="Arial" charset="0"/>
            </a:endParaRPr>
          </a:p>
        </p:txBody>
      </p:sp>
      <p:sp>
        <p:nvSpPr>
          <p:cNvPr id="23578" name="Hexagon 33"/>
          <p:cNvSpPr>
            <a:spLocks noChangeArrowheads="1"/>
          </p:cNvSpPr>
          <p:nvPr/>
        </p:nvSpPr>
        <p:spPr bwMode="auto">
          <a:xfrm>
            <a:off x="7924800" y="5581650"/>
            <a:ext cx="381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 sz="2400">
              <a:latin typeface="Arial" charset="0"/>
            </a:endParaRPr>
          </a:p>
        </p:txBody>
      </p:sp>
      <p:sp>
        <p:nvSpPr>
          <p:cNvPr id="35" name="Trapezoid 34"/>
          <p:cNvSpPr/>
          <p:nvPr/>
        </p:nvSpPr>
        <p:spPr bwMode="auto">
          <a:xfrm>
            <a:off x="7086600" y="4362450"/>
            <a:ext cx="381000" cy="609600"/>
          </a:xfrm>
          <a:prstGeom prst="trapezoid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36" name="Trapezoid 35"/>
          <p:cNvSpPr/>
          <p:nvPr/>
        </p:nvSpPr>
        <p:spPr bwMode="auto">
          <a:xfrm flipH="1">
            <a:off x="7924800" y="4819650"/>
            <a:ext cx="381000" cy="457200"/>
          </a:xfrm>
          <a:prstGeom prst="trapezoid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37" name="Trapezoid 36"/>
          <p:cNvSpPr/>
          <p:nvPr/>
        </p:nvSpPr>
        <p:spPr bwMode="auto">
          <a:xfrm flipH="1">
            <a:off x="6705600" y="2533650"/>
            <a:ext cx="533400" cy="457200"/>
          </a:xfrm>
          <a:prstGeom prst="trapezoid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sp>
        <p:nvSpPr>
          <p:cNvPr id="38" name="Trapezoid 37"/>
          <p:cNvSpPr/>
          <p:nvPr/>
        </p:nvSpPr>
        <p:spPr bwMode="auto">
          <a:xfrm flipH="1">
            <a:off x="6019800" y="5429250"/>
            <a:ext cx="685800" cy="533400"/>
          </a:xfrm>
          <a:prstGeom prst="trapezoid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914400" eaLnBrk="0" hangingPunct="0">
              <a:defRPr/>
            </a:pPr>
            <a:endParaRPr lang="en-US" sz="2400">
              <a:latin typeface="Arial" charset="0"/>
              <a:ea typeface="ＭＳ Ｐゴシック" charset="-128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4953000" y="2479675"/>
            <a:ext cx="609600" cy="2952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flipV="1">
            <a:off x="5257800" y="3241675"/>
            <a:ext cx="609600" cy="666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 bwMode="auto">
          <a:xfrm flipV="1">
            <a:off x="5249863" y="3927475"/>
            <a:ext cx="609600" cy="15240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 bwMode="auto">
          <a:xfrm>
            <a:off x="5249863" y="4841875"/>
            <a:ext cx="6096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 flipV="1">
            <a:off x="4953000" y="2860675"/>
            <a:ext cx="609600" cy="1428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 bwMode="auto">
          <a:xfrm flipV="1">
            <a:off x="5249863" y="3546475"/>
            <a:ext cx="609600" cy="142875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 bwMode="auto">
          <a:xfrm flipV="1">
            <a:off x="5021263" y="4384675"/>
            <a:ext cx="533400" cy="7620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>
            <a:off x="5249863" y="5222875"/>
            <a:ext cx="609600" cy="228600"/>
          </a:xfrm>
          <a:prstGeom prst="straightConnector1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591" name="TextBox 56"/>
          <p:cNvSpPr txBox="1">
            <a:spLocks noChangeArrowheads="1"/>
          </p:cNvSpPr>
          <p:nvPr/>
        </p:nvSpPr>
        <p:spPr bwMode="auto">
          <a:xfrm>
            <a:off x="5791200" y="777875"/>
            <a:ext cx="2743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srgbClr val="0000FF"/>
                </a:solidFill>
              </a:rPr>
              <a:t>Curricular resources accessible at </a:t>
            </a:r>
            <a:br>
              <a:rPr lang="en-US" sz="2000" dirty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cluster/system </a:t>
            </a:r>
            <a:r>
              <a:rPr lang="en-US" sz="2000" dirty="0">
                <a:solidFill>
                  <a:srgbClr val="0000FF"/>
                </a:solidFill>
              </a:rPr>
              <a:t>level</a:t>
            </a:r>
          </a:p>
        </p:txBody>
      </p:sp>
      <p:sp>
        <p:nvSpPr>
          <p:cNvPr id="23592" name="TextBox 57"/>
          <p:cNvSpPr txBox="1">
            <a:spLocks noChangeArrowheads="1"/>
          </p:cNvSpPr>
          <p:nvPr/>
        </p:nvSpPr>
        <p:spPr bwMode="auto">
          <a:xfrm>
            <a:off x="5799138" y="5997575"/>
            <a:ext cx="31162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>
                <a:solidFill>
                  <a:srgbClr val="0000FF"/>
                </a:solidFill>
              </a:rPr>
              <a:t>Linking up to </a:t>
            </a:r>
            <a:r>
              <a:rPr lang="en-US" sz="2000" dirty="0" smtClean="0">
                <a:solidFill>
                  <a:srgbClr val="0000FF"/>
                </a:solidFill>
              </a:rPr>
              <a:t>cluster/system </a:t>
            </a:r>
            <a:r>
              <a:rPr lang="en-US" sz="2000" dirty="0">
                <a:solidFill>
                  <a:srgbClr val="0000FF"/>
                </a:solidFill>
              </a:rPr>
              <a:t>level communities</a:t>
            </a:r>
          </a:p>
        </p:txBody>
      </p:sp>
      <p:sp>
        <p:nvSpPr>
          <p:cNvPr id="23593" name="TextBox 2"/>
          <p:cNvSpPr txBox="1">
            <a:spLocks noChangeArrowheads="1"/>
          </p:cNvSpPr>
          <p:nvPr/>
        </p:nvSpPr>
        <p:spPr bwMode="auto">
          <a:xfrm rot="5400000">
            <a:off x="6975475" y="3786188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660066"/>
                </a:solidFill>
              </a:rPr>
              <a:t>Socio-Technological Infrastructure</a:t>
            </a:r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1219200" y="-228600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charset="0"/>
              </a:rPr>
              <a:t>Socio-Technological Infrastructure (breath &amp; depth?)</a:t>
            </a:r>
            <a:endParaRPr lang="en-US" sz="2800" b="1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81460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Key observations …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17467" cy="5047137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Non one size fits all</a:t>
            </a:r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Not all innovations require the same </a:t>
            </a:r>
            <a:r>
              <a:rPr lang="en-US" sz="2800" dirty="0">
                <a:solidFill>
                  <a:srgbClr val="4F81BD"/>
                </a:solidFill>
              </a:rPr>
              <a:t>d</a:t>
            </a:r>
            <a:r>
              <a:rPr lang="en-US" sz="2800" dirty="0" smtClean="0">
                <a:solidFill>
                  <a:srgbClr val="4F81BD"/>
                </a:solidFill>
              </a:rPr>
              <a:t>epth and </a:t>
            </a:r>
            <a:r>
              <a:rPr lang="en-US" sz="2800" dirty="0" smtClean="0">
                <a:solidFill>
                  <a:srgbClr val="4F81BD"/>
                </a:solidFill>
              </a:rPr>
              <a:t>breadth </a:t>
            </a:r>
            <a:r>
              <a:rPr lang="en-US" sz="2800" dirty="0" smtClean="0">
                <a:solidFill>
                  <a:srgbClr val="4F81BD"/>
                </a:solidFill>
              </a:rPr>
              <a:t>of innovation </a:t>
            </a:r>
            <a:r>
              <a:rPr lang="en-US" sz="2800" dirty="0" smtClean="0">
                <a:solidFill>
                  <a:srgbClr val="4F81BD"/>
                </a:solidFill>
              </a:rPr>
              <a:t>reach</a:t>
            </a:r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Innovation </a:t>
            </a:r>
            <a:r>
              <a:rPr lang="en-US" sz="2800" dirty="0">
                <a:solidFill>
                  <a:srgbClr val="4F81BD"/>
                </a:solidFill>
              </a:rPr>
              <a:t>should be situated at the appropriate </a:t>
            </a:r>
            <a:r>
              <a:rPr lang="en-US" sz="2800" dirty="0" smtClean="0">
                <a:solidFill>
                  <a:srgbClr val="4F81BD"/>
                </a:solidFill>
              </a:rPr>
              <a:t>level</a:t>
            </a:r>
            <a:endParaRPr lang="en-US" sz="2800" dirty="0" smtClean="0">
              <a:solidFill>
                <a:srgbClr val="4F81BD"/>
              </a:solidFill>
            </a:endParaRPr>
          </a:p>
          <a:p>
            <a:r>
              <a:rPr lang="en-US" sz="3200" dirty="0"/>
              <a:t>Socio technological </a:t>
            </a:r>
            <a:r>
              <a:rPr lang="en-US" sz="3200" dirty="0" smtClean="0"/>
              <a:t>infrastructure</a:t>
            </a:r>
          </a:p>
          <a:p>
            <a:pPr lvl="1"/>
            <a:r>
              <a:rPr lang="en-US" sz="2800" dirty="0">
                <a:solidFill>
                  <a:srgbClr val="4F81BD"/>
                </a:solidFill>
              </a:rPr>
              <a:t>F</a:t>
            </a:r>
            <a:r>
              <a:rPr lang="en-US" sz="2800" dirty="0">
                <a:solidFill>
                  <a:srgbClr val="4F81BD"/>
                </a:solidFill>
              </a:rPr>
              <a:t>ostering a culture of learning</a:t>
            </a:r>
            <a:endParaRPr lang="en-US" sz="2800" dirty="0">
              <a:solidFill>
                <a:srgbClr val="4F81BD"/>
              </a:solidFill>
            </a:endParaRPr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Optimization </a:t>
            </a:r>
            <a:r>
              <a:rPr lang="en-US" sz="2800" dirty="0">
                <a:solidFill>
                  <a:srgbClr val="4F81BD"/>
                </a:solidFill>
              </a:rPr>
              <a:t>of resources and capacity-expertise is required in lieu of research funding</a:t>
            </a:r>
          </a:p>
          <a:p>
            <a:pPr lvl="1"/>
            <a:r>
              <a:rPr lang="en-US" sz="2800" dirty="0">
                <a:solidFill>
                  <a:srgbClr val="4F81BD"/>
                </a:solidFill>
              </a:rPr>
              <a:t>Alignments across levels (MOE, clusters, schools, classrooms)</a:t>
            </a:r>
          </a:p>
          <a:p>
            <a:r>
              <a:rPr lang="en-US" sz="3200" dirty="0" smtClean="0"/>
              <a:t>Teacher </a:t>
            </a:r>
            <a:r>
              <a:rPr lang="en-US" sz="3200" dirty="0" smtClean="0"/>
              <a:t>Champions/Leaders</a:t>
            </a:r>
            <a:endParaRPr lang="en-US" sz="3200" dirty="0"/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Without a strategy for developing teacher leaders, no sustainability is </a:t>
            </a:r>
            <a:r>
              <a:rPr lang="en-US" sz="2800" dirty="0" smtClean="0">
                <a:solidFill>
                  <a:srgbClr val="4F81BD"/>
                </a:solidFill>
              </a:rPr>
              <a:t>possible</a:t>
            </a:r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Deployment to be more strategic</a:t>
            </a:r>
            <a:endParaRPr lang="en-US" sz="2800" dirty="0" smtClean="0">
              <a:solidFill>
                <a:srgbClr val="4F81BD"/>
              </a:solidFill>
            </a:endParaRPr>
          </a:p>
          <a:p>
            <a:pPr lvl="1"/>
            <a:r>
              <a:rPr lang="en-US" sz="2800" dirty="0" smtClean="0">
                <a:solidFill>
                  <a:srgbClr val="4F81BD"/>
                </a:solidFill>
              </a:rPr>
              <a:t>There is a need to move towards increasing </a:t>
            </a:r>
            <a:r>
              <a:rPr lang="en-US" sz="2800" dirty="0" smtClean="0">
                <a:solidFill>
                  <a:srgbClr val="4F81BD"/>
                </a:solidFill>
              </a:rPr>
              <a:t>laterality</a:t>
            </a:r>
            <a:endParaRPr lang="en-US" sz="2800" dirty="0" smtClean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4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11961</TotalTime>
  <Words>459</Words>
  <Application>Microsoft Macintosh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Diffusion Models in Singapore Schools: Dialectics of Centralization and Decentralization</vt:lpstr>
      <vt:lpstr>Inquiry Pedagogies (system change)</vt:lpstr>
      <vt:lpstr>Teachers’ shift in epistemological stance</vt:lpstr>
      <vt:lpstr>PowerPoint Presentation</vt:lpstr>
      <vt:lpstr>Socio-Technological Infrastructure (Depth)</vt:lpstr>
      <vt:lpstr>Cluster based …</vt:lpstr>
      <vt:lpstr>Socio-technological infrastructure (breath &amp; depth)</vt:lpstr>
      <vt:lpstr>System based …</vt:lpstr>
      <vt:lpstr>Socio-Technological Infrastructure (breath &amp; depth?)</vt:lpstr>
      <vt:lpstr>Key observations …</vt:lpstr>
    </vt:vector>
  </TitlesOfParts>
  <Company>Isaac Chew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Isaac Chew</dc:creator>
  <cp:lastModifiedBy>Radhika Iyengar</cp:lastModifiedBy>
  <cp:revision>1156</cp:revision>
  <cp:lastPrinted>2014-07-02T05:29:15Z</cp:lastPrinted>
  <dcterms:created xsi:type="dcterms:W3CDTF">2008-06-29T02:11:13Z</dcterms:created>
  <dcterms:modified xsi:type="dcterms:W3CDTF">2015-04-17T13:03:00Z</dcterms:modified>
</cp:coreProperties>
</file>