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3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E231B-857A-784C-A69B-2CC3A75D147E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60335-0D27-D746-A542-11A48024B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26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6C0A8-FF9A-734F-A35A-9DA03606DBD3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EAF3F-9861-564F-836B-169222EB4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284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7225E-12BE-804A-BD6B-1596BD62EEC6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CA1B4-EE66-D947-8647-9128FD432BBA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D51DB-32B0-454F-B349-896CF0D26DFF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C76B-FDAB-1E4E-8174-E660D40CCACA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6945FF45-00ED-C44E-8D3B-642826F5D6BA}" type="datetime1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3F4BE4B4-30DB-424D-9947-F22414A66F9E}" type="datetime1">
              <a:rPr lang="en-US" smtClean="0"/>
              <a:t>4/17/15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908C5-3630-3848-89B0-35B0D998CF7B}" type="datetime1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E70-72C7-B143-ABC7-8755ECEDB69B}" type="datetime1">
              <a:rPr lang="en-US" smtClean="0"/>
              <a:t>4/17/15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BC12AD9-49DF-414C-8385-644C147D4D29}" type="datetime1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2F138D39-41F7-9740-89C2-BA15FB4D8733}" type="datetime1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A387-FE78-4A41-8913-38C69B1F3629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4EF1F3-D523-4542-B3AF-1E206CBAD849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6ABBEF86-E875-0F42-A7B8-6BB3CEAF12C9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02D7-4DBD-1544-AF73-183E5F6D2BD2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E7924-6690-C240-B950-90AAB0F503B7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AEE49BB-6A52-0848-BB50-060E44C3A6C3}" type="datetime1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internationalednews.com &amp; #WhatsnewAERA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EC41F5E-58AD-C74E-A7E6-6ED3D9D655B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internationalednews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7425"/>
            <a:ext cx="8915400" cy="14638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What's New?  Challenges and Possibilities for Educational Innovation Around the World</a:t>
            </a: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4663" y="1689130"/>
            <a:ext cx="8260738" cy="5168871"/>
          </a:xfrm>
        </p:spPr>
        <p:txBody>
          <a:bodyPr>
            <a:normAutofit fontScale="77500" lnSpcReduction="20000"/>
          </a:bodyPr>
          <a:lstStyle/>
          <a:p>
            <a:pPr lvl="0">
              <a:spcBef>
                <a:spcPts val="400"/>
              </a:spcBef>
            </a:pPr>
            <a:r>
              <a:rPr lang="en-US" sz="2800" dirty="0"/>
              <a:t>Please look at commentary papers for this session posted on </a:t>
            </a:r>
            <a:r>
              <a:rPr lang="en-US" sz="2800" b="1" dirty="0" smtClean="0">
                <a:hlinkClick r:id="rId2"/>
              </a:rPr>
              <a:t>internationalednews.com</a:t>
            </a:r>
            <a:r>
              <a:rPr lang="en-US" sz="2800" dirty="0" smtClean="0"/>
              <a:t> </a:t>
            </a:r>
            <a:r>
              <a:rPr lang="en-US" sz="2800" dirty="0"/>
              <a:t>focusing on innovation in: </a:t>
            </a:r>
            <a:endParaRPr lang="en-US" sz="2800" dirty="0" smtClean="0"/>
          </a:p>
          <a:p>
            <a:pPr lvl="0">
              <a:spcBef>
                <a:spcPts val="400"/>
              </a:spcBef>
            </a:pPr>
            <a:endParaRPr lang="en-US" sz="2800" dirty="0"/>
          </a:p>
          <a:p>
            <a:pPr marL="285750" lvl="0" indent="-285750">
              <a:spcBef>
                <a:spcPts val="400"/>
              </a:spcBef>
              <a:buFont typeface="Arial"/>
              <a:buChar char="•"/>
            </a:pPr>
            <a:r>
              <a:rPr lang="en-US" sz="2800" dirty="0" smtClean="0"/>
              <a:t>Singapore, </a:t>
            </a:r>
            <a:r>
              <a:rPr lang="en-US" sz="2800" i="1" dirty="0"/>
              <a:t>Paul Chua &amp; David Hung</a:t>
            </a:r>
            <a:r>
              <a:rPr lang="en-US" sz="2800" i="1" dirty="0" smtClean="0"/>
              <a:t>, NIE, </a:t>
            </a:r>
            <a:r>
              <a:rPr lang="en-US" sz="2800" i="1" dirty="0"/>
              <a:t>Singapore</a:t>
            </a:r>
            <a:r>
              <a:rPr lang="en-US" sz="2800" dirty="0"/>
              <a:t> </a:t>
            </a:r>
            <a:endParaRPr lang="en-US" sz="2800" dirty="0" smtClean="0"/>
          </a:p>
          <a:p>
            <a:pPr marL="285750" lvl="0" indent="-285750">
              <a:spcBef>
                <a:spcPts val="400"/>
              </a:spcBef>
              <a:buFont typeface="Arial"/>
              <a:buChar char="•"/>
            </a:pPr>
            <a:r>
              <a:rPr lang="en-US" sz="2800" dirty="0" smtClean="0"/>
              <a:t>Finland, </a:t>
            </a:r>
            <a:r>
              <a:rPr lang="en-US" sz="2800" i="1" dirty="0" err="1" smtClean="0"/>
              <a:t>Jari</a:t>
            </a:r>
            <a:r>
              <a:rPr lang="en-US" sz="2800" i="1" dirty="0" smtClean="0"/>
              <a:t> </a:t>
            </a:r>
            <a:r>
              <a:rPr lang="en-US" sz="2800" i="1" dirty="0" err="1"/>
              <a:t>Lavonen</a:t>
            </a:r>
            <a:r>
              <a:rPr lang="en-US" sz="2800" i="1" dirty="0"/>
              <a:t>, </a:t>
            </a:r>
            <a:r>
              <a:rPr lang="en-US" sz="2800" i="1" dirty="0" err="1"/>
              <a:t>Tiina</a:t>
            </a:r>
            <a:r>
              <a:rPr lang="en-US" sz="2800" i="1" dirty="0"/>
              <a:t> </a:t>
            </a:r>
            <a:r>
              <a:rPr lang="en-US" sz="2800" i="1" dirty="0" err="1"/>
              <a:t>Korhonen</a:t>
            </a:r>
            <a:r>
              <a:rPr lang="en-US" sz="2800" i="1" dirty="0"/>
              <a:t>, &amp; </a:t>
            </a:r>
            <a:r>
              <a:rPr lang="en-US" sz="2800" i="1" dirty="0" err="1"/>
              <a:t>Kalle</a:t>
            </a:r>
            <a:r>
              <a:rPr lang="en-US" sz="2800" i="1" dirty="0"/>
              <a:t> </a:t>
            </a:r>
            <a:r>
              <a:rPr lang="en-US" sz="2800" i="1" dirty="0" err="1" smtClean="0"/>
              <a:t>Juuti</a:t>
            </a:r>
            <a:r>
              <a:rPr lang="en-US" sz="2800" i="1" dirty="0" smtClean="0"/>
              <a:t>, </a:t>
            </a:r>
            <a:r>
              <a:rPr lang="en-US" sz="2800" i="1" dirty="0"/>
              <a:t>University of Helsinki, Finland</a:t>
            </a:r>
            <a:endParaRPr lang="en-US" sz="2800" dirty="0"/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en-US" sz="2800" dirty="0"/>
              <a:t>Mexico and Colombia, </a:t>
            </a:r>
            <a:r>
              <a:rPr lang="en-US" sz="2800" i="1" dirty="0"/>
              <a:t>Santiago </a:t>
            </a:r>
            <a:r>
              <a:rPr lang="en-US" sz="2800" i="1" dirty="0" err="1"/>
              <a:t>Rincón</a:t>
            </a:r>
            <a:r>
              <a:rPr lang="en-US" sz="2800" i="1" dirty="0"/>
              <a:t>-Gallardo, </a:t>
            </a:r>
            <a:r>
              <a:rPr lang="en-US" sz="2800" i="1" dirty="0" smtClean="0"/>
              <a:t>OISE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en-US" sz="2800" dirty="0" smtClean="0"/>
              <a:t>10 Sub-Saharan countries, </a:t>
            </a:r>
            <a:r>
              <a:rPr lang="en-US" sz="2800" i="1" dirty="0" err="1"/>
              <a:t>Radhika</a:t>
            </a:r>
            <a:r>
              <a:rPr lang="en-US" sz="2800" i="1" dirty="0"/>
              <a:t> </a:t>
            </a:r>
            <a:r>
              <a:rPr lang="en-US" sz="2800" i="1" dirty="0" err="1"/>
              <a:t>Iyengar</a:t>
            </a:r>
            <a:r>
              <a:rPr lang="en-US" sz="2800" i="1" dirty="0"/>
              <a:t>, </a:t>
            </a:r>
            <a:r>
              <a:rPr lang="en-US" sz="2800" i="1" dirty="0" smtClean="0"/>
              <a:t>Columbia </a:t>
            </a:r>
            <a:r>
              <a:rPr lang="en-US" sz="2800" i="1" dirty="0"/>
              <a:t>University</a:t>
            </a:r>
            <a:endParaRPr lang="en-US" sz="2800" dirty="0"/>
          </a:p>
          <a:p>
            <a:pPr>
              <a:spcBef>
                <a:spcPts val="400"/>
              </a:spcBef>
            </a:pPr>
            <a:endParaRPr lang="en-US" sz="2800" dirty="0" smtClean="0"/>
          </a:p>
          <a:p>
            <a:pPr>
              <a:spcBef>
                <a:spcPts val="400"/>
              </a:spcBef>
            </a:pPr>
            <a:r>
              <a:rPr lang="en-US" sz="2800" dirty="0" smtClean="0"/>
              <a:t>Please share your questions and comments before and throughout the session on Twitter:</a:t>
            </a:r>
            <a:r>
              <a:rPr lang="en-US" sz="2800" dirty="0"/>
              <a:t> </a:t>
            </a:r>
            <a:r>
              <a:rPr lang="en-US" sz="2800" b="1" dirty="0"/>
              <a:t>#</a:t>
            </a:r>
            <a:r>
              <a:rPr lang="en-US" sz="2800" b="1" dirty="0" err="1" smtClean="0"/>
              <a:t>WhatsnewAERA</a:t>
            </a:r>
            <a:endParaRPr lang="en-US" sz="2800" dirty="0" smtClean="0"/>
          </a:p>
          <a:p>
            <a:pPr>
              <a:spcBef>
                <a:spcPts val="400"/>
              </a:spcBef>
            </a:pPr>
            <a:endParaRPr lang="en-US" sz="2600" dirty="0" smtClean="0"/>
          </a:p>
          <a:p>
            <a:pPr>
              <a:spcBef>
                <a:spcPts val="400"/>
              </a:spcBef>
            </a:pPr>
            <a:r>
              <a:rPr lang="en-US" sz="2400" dirty="0" smtClean="0"/>
              <a:t>Session Chairs, Thomas Hatch &amp; Deirdre </a:t>
            </a:r>
            <a:r>
              <a:rPr lang="en-US" sz="2400" dirty="0" err="1" smtClean="0"/>
              <a:t>Faughey</a:t>
            </a:r>
            <a:r>
              <a:rPr lang="en-US" sz="2400" dirty="0" smtClean="0"/>
              <a:t>, Teachers College, Columbia University</a:t>
            </a:r>
          </a:p>
        </p:txBody>
      </p:sp>
    </p:spTree>
    <p:extLst>
      <p:ext uri="{BB962C8B-B14F-4D97-AF65-F5344CB8AC3E}">
        <p14:creationId xmlns:p14="http://schemas.microsoft.com/office/powerpoint/2010/main" val="336040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</p:spPr>
        <p:txBody>
          <a:bodyPr/>
          <a:lstStyle/>
          <a:p>
            <a:r>
              <a:rPr lang="en-US" dirty="0" smtClean="0"/>
              <a:t>Innovation &amp; Adoption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290" y="1767696"/>
            <a:ext cx="8122610" cy="48840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An </a:t>
            </a:r>
            <a:r>
              <a:rPr lang="en-US" sz="2400" dirty="0" smtClean="0"/>
              <a:t>educational innovation is </a:t>
            </a:r>
            <a:r>
              <a:rPr lang="en-US" sz="2400" dirty="0"/>
              <a:t>as an object, idea or </a:t>
            </a:r>
            <a:r>
              <a:rPr lang="en-US" sz="2400" dirty="0" smtClean="0"/>
              <a:t>practice that is:</a:t>
            </a:r>
          </a:p>
          <a:p>
            <a:pPr lvl="1"/>
            <a:r>
              <a:rPr lang="en-US" sz="2400" dirty="0" smtClean="0"/>
              <a:t>New to an individual, group, organization, system…</a:t>
            </a:r>
          </a:p>
          <a:p>
            <a:pPr lvl="1"/>
            <a:r>
              <a:rPr lang="en-US" sz="2400" dirty="0" smtClean="0"/>
              <a:t>Known but </a:t>
            </a:r>
            <a:r>
              <a:rPr lang="en-US" sz="2400" dirty="0"/>
              <a:t>has </a:t>
            </a:r>
            <a:r>
              <a:rPr lang="en-US" sz="2400" dirty="0" smtClean="0"/>
              <a:t>not yet been adopted </a:t>
            </a:r>
            <a:r>
              <a:rPr lang="en-US" sz="2400" dirty="0"/>
              <a:t>or rejected </a:t>
            </a:r>
            <a:r>
              <a:rPr lang="en-US" sz="2400" dirty="0" smtClean="0"/>
              <a:t>by an individual                                                       (</a:t>
            </a:r>
            <a:r>
              <a:rPr lang="en-US" sz="2400" dirty="0"/>
              <a:t>Rogers, 2003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Factors affecting the adoption of an innovation: </a:t>
            </a:r>
          </a:p>
          <a:p>
            <a:pPr lvl="1"/>
            <a:r>
              <a:rPr lang="en-US" sz="2400" dirty="0"/>
              <a:t>Properties of the innovation </a:t>
            </a:r>
          </a:p>
          <a:p>
            <a:pPr lvl="1"/>
            <a:r>
              <a:rPr lang="en-US" sz="2400" dirty="0"/>
              <a:t>Characteristics of the </a:t>
            </a:r>
            <a:r>
              <a:rPr lang="en-US" sz="2400" dirty="0" smtClean="0"/>
              <a:t>surrounding environment (</a:t>
            </a:r>
            <a:r>
              <a:rPr lang="en-US" sz="2400" dirty="0" err="1" smtClean="0"/>
              <a:t>Fullan</a:t>
            </a:r>
            <a:r>
              <a:rPr lang="en-US" sz="2400" dirty="0" smtClean="0"/>
              <a:t>, 2007)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3840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9505"/>
            <a:ext cx="8913813" cy="20950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Does It Take To Develop &amp; Sustain Innovations Across Classrooms, Schools, Municipalities, Nations…?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Technical Capital – Money, Facilities, Technologies, Materials etc.</a:t>
            </a:r>
          </a:p>
          <a:p>
            <a:r>
              <a:rPr lang="en-US" sz="2400" dirty="0" smtClean="0"/>
              <a:t>Human Capital – Skills, Knowledge, &amp; Dispositions of Individuals &amp; Groups </a:t>
            </a:r>
          </a:p>
          <a:p>
            <a:r>
              <a:rPr lang="en-US" sz="2400" dirty="0" smtClean="0"/>
              <a:t>Social Capital – Relationships, Social Networks, Trust, Collective Commitment etc.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188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6556"/>
            <a:ext cx="8913813" cy="914400"/>
          </a:xfrm>
        </p:spPr>
        <p:txBody>
          <a:bodyPr/>
          <a:lstStyle/>
          <a:p>
            <a:r>
              <a:rPr lang="en-US" dirty="0" smtClean="0"/>
              <a:t>Some Questions To Consider?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222" y="1335592"/>
            <a:ext cx="7991678" cy="527689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</a:pPr>
            <a:r>
              <a:rPr lang="en-US" dirty="0"/>
              <a:t>What kinds of resources, expertise and networks are needed to create an “infrastructure for innovation” in different contexts?</a:t>
            </a:r>
          </a:p>
          <a:p>
            <a:pPr lvl="0">
              <a:lnSpc>
                <a:spcPct val="80000"/>
              </a:lnSpc>
            </a:pPr>
            <a:r>
              <a:rPr lang="en-US" dirty="0"/>
              <a:t>What commonalities are there in the spread of innovations across these contexts?  To what extent are these "context-specific" lessons?</a:t>
            </a:r>
          </a:p>
          <a:p>
            <a:pPr lvl="0">
              <a:lnSpc>
                <a:spcPct val="80000"/>
              </a:lnSpc>
            </a:pPr>
            <a:r>
              <a:rPr lang="en-US" dirty="0"/>
              <a:t>To what extent and in what ways are "innovations" in these countries really “new”?  </a:t>
            </a:r>
          </a:p>
          <a:p>
            <a:pPr lvl="0">
              <a:lnSpc>
                <a:spcPct val="80000"/>
              </a:lnSpc>
            </a:pPr>
            <a:r>
              <a:rPr lang="en-US" dirty="0"/>
              <a:t>What really changes and “improves” if/when innovations take hold?</a:t>
            </a:r>
          </a:p>
          <a:p>
            <a:pPr>
              <a:lnSpc>
                <a:spcPct val="80000"/>
              </a:lnSpc>
            </a:pPr>
            <a:r>
              <a:rPr lang="en-US" dirty="0"/>
              <a:t>When, under what conditions, and for whom, can innovations be considered “good”? </a:t>
            </a: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dirty="0" smtClean="0"/>
              <a:t>Please join the discussion </a:t>
            </a:r>
            <a:r>
              <a:rPr lang="en-US" smtClean="0"/>
              <a:t>on Twitter: 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/>
              <a:t>#</a:t>
            </a:r>
            <a:r>
              <a:rPr lang="en-US" b="1" dirty="0" err="1" smtClean="0"/>
              <a:t>WhatsnewAERA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50157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52</TotalTime>
  <Words>317</Words>
  <Application>Microsoft Macintosh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Perception</vt:lpstr>
      <vt:lpstr>What's New?  Challenges and Possibilities for Educational Innovation Around the World </vt:lpstr>
      <vt:lpstr>Innovation &amp; Adoption</vt:lpstr>
      <vt:lpstr>What Does It Take To Develop &amp; Sustain Innovations Across Classrooms, Schools, Municipalities, Nations…?  </vt:lpstr>
      <vt:lpstr>Some Questions To Consider?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Hatch</dc:creator>
  <cp:lastModifiedBy>Radhika Iyengar</cp:lastModifiedBy>
  <cp:revision>6</cp:revision>
  <dcterms:created xsi:type="dcterms:W3CDTF">2015-04-14T13:57:19Z</dcterms:created>
  <dcterms:modified xsi:type="dcterms:W3CDTF">2015-04-17T12:57:34Z</dcterms:modified>
</cp:coreProperties>
</file>