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2" r:id="rId1"/>
  </p:sldMasterIdLst>
  <p:handoutMasterIdLst>
    <p:handoutMasterId r:id="rId6"/>
  </p:handoutMasterIdLst>
  <p:sldIdLst>
    <p:sldId id="295" r:id="rId2"/>
    <p:sldId id="274" r:id="rId3"/>
    <p:sldId id="294" r:id="rId4"/>
    <p:sldId id="285" r:id="rId5"/>
  </p:sldIdLst>
  <p:sldSz cx="9144000" cy="6858000" type="screen4x3"/>
  <p:notesSz cx="6858000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52" y="-4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0210588771392"/>
          <c:y val="0.133944559939113"/>
          <c:w val="0.758356395334423"/>
          <c:h val="0.699261052446806"/>
        </c:manualLayout>
      </c:layout>
      <c:lineChart>
        <c:grouping val="standard"/>
        <c:varyColors val="0"/>
        <c:ser>
          <c:idx val="0"/>
          <c:order val="0"/>
          <c:tx>
            <c:strRef>
              <c:f>'TV Mat'!$G$21</c:f>
              <c:strCache>
                <c:ptCount val="1"/>
                <c:pt idx="0">
                  <c:v>No RTP</c:v>
                </c:pt>
              </c:strCache>
            </c:strRef>
          </c:tx>
          <c:cat>
            <c:numRef>
              <c:f>'TV Mat'!$H$20:$K$20</c:f>
              <c:numCache>
                <c:formatCode>General</c:formatCode>
                <c:ptCount val="4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</c:numCache>
            </c:numRef>
          </c:cat>
          <c:val>
            <c:numRef>
              <c:f>'TV Mat'!$H$21:$K$21</c:f>
              <c:numCache>
                <c:formatCode>0.0</c:formatCode>
                <c:ptCount val="4"/>
                <c:pt idx="0">
                  <c:v>9.93604055968826</c:v>
                </c:pt>
                <c:pt idx="1">
                  <c:v>16.1484747346073</c:v>
                </c:pt>
                <c:pt idx="2">
                  <c:v>20.68943407138162</c:v>
                </c:pt>
                <c:pt idx="3">
                  <c:v>27.3608203858633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'TV Mat'!$G$23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pPr>
              <a:noFill/>
              <a:ln>
                <a:noFill/>
              </a:ln>
            </c:spPr>
          </c:marker>
          <c:cat>
            <c:numRef>
              <c:f>'TV Mat'!$H$20:$K$20</c:f>
              <c:numCache>
                <c:formatCode>General</c:formatCode>
                <c:ptCount val="4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</c:numCache>
            </c:numRef>
          </c:cat>
          <c:val>
            <c:numRef>
              <c:f>'TV Mat'!$H$23:$K$23</c:f>
              <c:numCache>
                <c:formatCode>General</c:formatCode>
                <c:ptCount val="4"/>
              </c:numCache>
            </c:numRef>
          </c:val>
          <c:smooth val="0"/>
        </c:ser>
        <c:ser>
          <c:idx val="3"/>
          <c:order val="2"/>
          <c:tx>
            <c:strRef>
              <c:f>'TV Mat'!$G$24</c:f>
              <c:strCache>
                <c:ptCount val="1"/>
                <c:pt idx="0">
                  <c:v>RTP Operando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ln>
                <a:solidFill>
                  <a:srgbClr val="0070C0"/>
                </a:solidFill>
              </a:ln>
            </c:spPr>
          </c:marker>
          <c:cat>
            <c:numRef>
              <c:f>'TV Mat'!$H$20:$K$20</c:f>
              <c:numCache>
                <c:formatCode>General</c:formatCode>
                <c:ptCount val="4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</c:numCache>
            </c:numRef>
          </c:cat>
          <c:val>
            <c:numRef>
              <c:f>'TV Mat'!$H$24:$K$24</c:f>
              <c:numCache>
                <c:formatCode>0.0</c:formatCode>
                <c:ptCount val="4"/>
                <c:pt idx="0">
                  <c:v>4.429326364692221</c:v>
                </c:pt>
                <c:pt idx="1">
                  <c:v>10.99031358885018</c:v>
                </c:pt>
                <c:pt idx="2">
                  <c:v>17.27371098265898</c:v>
                </c:pt>
                <c:pt idx="3">
                  <c:v>25.76934999999996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3912504"/>
        <c:axId val="2133914616"/>
      </c:lineChart>
      <c:catAx>
        <c:axId val="2133912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33914616"/>
        <c:crosses val="autoZero"/>
        <c:auto val="1"/>
        <c:lblAlgn val="ctr"/>
        <c:lblOffset val="100"/>
        <c:noMultiLvlLbl val="0"/>
      </c:catAx>
      <c:valAx>
        <c:axId val="2133914616"/>
        <c:scaling>
          <c:orientation val="minMax"/>
          <c:max val="30.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133912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664467651271"/>
          <c:y val="0.0556973305497364"/>
          <c:w val="0.826969355815245"/>
          <c:h val="0.631725545603998"/>
        </c:manualLayout>
      </c:layout>
      <c:lineChart>
        <c:grouping val="standard"/>
        <c:varyColors val="0"/>
        <c:ser>
          <c:idx val="0"/>
          <c:order val="0"/>
          <c:tx>
            <c:strRef>
              <c:f>'TV Esp'!$G$21</c:f>
              <c:strCache>
                <c:ptCount val="1"/>
                <c:pt idx="0">
                  <c:v>No RTP </c:v>
                </c:pt>
              </c:strCache>
            </c:strRef>
          </c:tx>
          <c:cat>
            <c:numRef>
              <c:f>'TV Esp'!$H$20:$K$20</c:f>
              <c:numCache>
                <c:formatCode>General</c:formatCode>
                <c:ptCount val="4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</c:numCache>
            </c:numRef>
          </c:cat>
          <c:val>
            <c:numRef>
              <c:f>'TV Esp'!$H$21:$K$21</c:f>
              <c:numCache>
                <c:formatCode>0.0</c:formatCode>
                <c:ptCount val="4"/>
                <c:pt idx="0">
                  <c:v>13.30693561243467</c:v>
                </c:pt>
                <c:pt idx="1">
                  <c:v>12.5064838244035</c:v>
                </c:pt>
                <c:pt idx="2">
                  <c:v>14.68039163843683</c:v>
                </c:pt>
                <c:pt idx="3">
                  <c:v>16.99540503627838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'TV Esp'!#¡REF!</c:f>
              <c:strCache>
                <c:ptCount val="1"/>
                <c:pt idx="0">
                  <c:v>#REF!</c:v>
                </c:pt>
              </c:strCache>
            </c:strRef>
          </c:tx>
          <c:cat>
            <c:numRef>
              <c:f>'TV Esp'!$H$20:$K$20</c:f>
              <c:numCache>
                <c:formatCode>General</c:formatCode>
                <c:ptCount val="4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</c:numCache>
            </c:numRef>
          </c:cat>
          <c:val>
            <c:numRef>
              <c:f>'TV Esp'!#¡REF!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'TV Esp'!$G$22</c:f>
              <c:strCache>
                <c:ptCount val="1"/>
              </c:strCache>
            </c:strRef>
          </c:tx>
          <c:marker>
            <c:spPr>
              <a:noFill/>
              <a:ln>
                <a:noFill/>
              </a:ln>
            </c:spPr>
          </c:marker>
          <c:dPt>
            <c:idx val="3"/>
            <c:bubble3D val="0"/>
            <c:spPr>
              <a:ln>
                <a:noFill/>
              </a:ln>
            </c:spPr>
          </c:dPt>
          <c:cat>
            <c:numRef>
              <c:f>'TV Esp'!$H$20:$K$20</c:f>
              <c:numCache>
                <c:formatCode>General</c:formatCode>
                <c:ptCount val="4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</c:numCache>
            </c:numRef>
          </c:cat>
          <c:val>
            <c:numRef>
              <c:f>'TV Esp'!$H$22:$K$22</c:f>
              <c:numCache>
                <c:formatCode>General</c:formatCode>
                <c:ptCount val="4"/>
              </c:numCache>
            </c:numRef>
          </c:val>
          <c:smooth val="0"/>
        </c:ser>
        <c:ser>
          <c:idx val="3"/>
          <c:order val="3"/>
          <c:tx>
            <c:strRef>
              <c:f>'TV Esp'!$G$23</c:f>
              <c:strCache>
                <c:ptCount val="1"/>
                <c:pt idx="0">
                  <c:v>RTP Operando</c:v>
                </c:pt>
              </c:strCache>
            </c:strRef>
          </c:tx>
          <c:marker>
            <c:spPr>
              <a:ln>
                <a:solidFill>
                  <a:srgbClr val="0070C0"/>
                </a:solidFill>
              </a:ln>
            </c:spPr>
          </c:marker>
          <c:dPt>
            <c:idx val="0"/>
            <c:bubble3D val="0"/>
            <c:spPr>
              <a:ln>
                <a:solidFill>
                  <a:srgbClr val="0070C0"/>
                </a:solidFill>
              </a:ln>
            </c:spPr>
          </c:dPt>
          <c:dPt>
            <c:idx val="1"/>
            <c:bubble3D val="0"/>
            <c:spPr>
              <a:ln>
                <a:solidFill>
                  <a:srgbClr val="0070C0"/>
                </a:solidFill>
              </a:ln>
            </c:spPr>
          </c:dPt>
          <c:dPt>
            <c:idx val="2"/>
            <c:bubble3D val="0"/>
            <c:spPr>
              <a:ln>
                <a:solidFill>
                  <a:srgbClr val="0070C0"/>
                </a:solidFill>
              </a:ln>
            </c:spPr>
          </c:dPt>
          <c:dPt>
            <c:idx val="3"/>
            <c:bubble3D val="0"/>
            <c:spPr>
              <a:ln>
                <a:solidFill>
                  <a:srgbClr val="0070C0"/>
                </a:solidFill>
              </a:ln>
            </c:spPr>
          </c:dPt>
          <c:cat>
            <c:numRef>
              <c:f>'TV Esp'!$H$20:$K$20</c:f>
              <c:numCache>
                <c:formatCode>General</c:formatCode>
                <c:ptCount val="4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</c:numCache>
            </c:numRef>
          </c:cat>
          <c:val>
            <c:numRef>
              <c:f>'TV Esp'!$H$23:$K$23</c:f>
              <c:numCache>
                <c:formatCode>0.0</c:formatCode>
                <c:ptCount val="4"/>
                <c:pt idx="0">
                  <c:v>7.915412311265976</c:v>
                </c:pt>
                <c:pt idx="1">
                  <c:v>8.925342624854823</c:v>
                </c:pt>
                <c:pt idx="2">
                  <c:v>11.76878612716764</c:v>
                </c:pt>
                <c:pt idx="3">
                  <c:v>15.24753750000001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0480072"/>
        <c:axId val="2140242616"/>
      </c:lineChart>
      <c:catAx>
        <c:axId val="2140480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40242616"/>
        <c:crosses val="autoZero"/>
        <c:auto val="1"/>
        <c:lblAlgn val="ctr"/>
        <c:lblOffset val="100"/>
        <c:noMultiLvlLbl val="0"/>
      </c:catAx>
      <c:valAx>
        <c:axId val="2140242616"/>
        <c:scaling>
          <c:orientation val="minMax"/>
          <c:min val="4.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140480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5881B-40A8-4170-8D8C-247F6E59CA7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630"/>
            <a:ext cx="2971800" cy="465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5630"/>
            <a:ext cx="2971800" cy="465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A952C-194F-4EB6-951F-F6474758A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53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34A7809-724F-48CC-B5DD-EC6742D95B1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BE0B452-CAC8-4133-8C24-E548B97D892C}" type="datetimeFigureOut">
              <a:rPr lang="en-US" smtClean="0"/>
              <a:t>4/17/15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3" Type="http://schemas.openxmlformats.org/officeDocument/2006/relationships/image" Target="../media/image12.jpeg"/><Relationship Id="rId14" Type="http://schemas.openxmlformats.org/officeDocument/2006/relationships/image" Target="../media/image13.jpeg"/><Relationship Id="rId1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chart" Target="../charts/chart1.xml"/><Relationship Id="rId8" Type="http://schemas.openxmlformats.org/officeDocument/2006/relationships/chart" Target="../charts/chart2.xml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33400" y="2386085"/>
            <a:ext cx="7772400" cy="3886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Bringing Effective Pedagogical Innovation to Scale through Social Movement in Mexico and Colombia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s-MX" sz="20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Santiago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Rincón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-Gallardo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OISE, University of Toronto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			</a:t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@</a:t>
            </a:r>
            <a:r>
              <a:rPr lang="en-US" sz="2700" dirty="0" err="1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SRinconGallardo</a:t>
            </a:r>
            <a: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/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</a:br>
            <a:endParaRPr lang="en-US" sz="20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032" name="Picture 8" descr="https://encrypted-tbn1.gstatic.com/images?q=tbn:ANd9GcQcdrZTGmiBph3Na6NohNTooV86VKMXDG11_8EndwoD6o5K0X8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887320"/>
            <a:ext cx="599702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125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hgseuser\Local Settings\Temp\IMG_24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5955" y="1624050"/>
            <a:ext cx="1005721" cy="91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https://encrypted-tbn1.gstatic.com/images?q=tbn:ANd9GcSDT7jHquk3i-Y_D-fZYiHxGzhC9Y8W8BLho_cVe2CfCdmIrGnu4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815" y="842614"/>
            <a:ext cx="746718" cy="55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083" y="1624050"/>
            <a:ext cx="718852" cy="52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 descr="C:\Documents and Settings\hgseuser\Desktop\Sta Rosa 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294" y="774255"/>
            <a:ext cx="774706" cy="59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8" descr="http://2.bp.blogspot.com/-NEixFijnT2o/Tt5vzQ2LxuI/AAAAAAAAAQ0/q43PDbt3ILo/s320/IMG_132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176" y="1658224"/>
            <a:ext cx="670528" cy="50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02969" y="2715208"/>
            <a:ext cx="223247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www.redesdetutoria.org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3942190"/>
              </p:ext>
            </p:extLst>
          </p:nvPr>
        </p:nvGraphicFramePr>
        <p:xfrm>
          <a:off x="3276600" y="717109"/>
          <a:ext cx="2339346" cy="1526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873800"/>
              </p:ext>
            </p:extLst>
          </p:nvPr>
        </p:nvGraphicFramePr>
        <p:xfrm>
          <a:off x="5867400" y="860921"/>
          <a:ext cx="2286000" cy="1501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81400" y="228600"/>
            <a:ext cx="449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Percentage of students achieving “good” and “excellent” levels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722427" y="584599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Math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6324600" y="58311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Language</a:t>
            </a:r>
            <a:endParaRPr lang="en-US" sz="1400" dirty="0"/>
          </a:p>
        </p:txBody>
      </p:sp>
      <p:pic>
        <p:nvPicPr>
          <p:cNvPr id="32" name="Picture 4" descr="http://theglobaljournal.s3.amazonaws.com/photos%2F2012%2F01%2Ff08e24cfbc7ca4f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42" y="4324523"/>
            <a:ext cx="942369" cy="70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DSC0023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912971" y="5220966"/>
            <a:ext cx="929977" cy="65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 descr="DSC0092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7796" y="3825384"/>
            <a:ext cx="927847" cy="6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 descr="\\Fenvg145\Documentos c\Luis Rejano Flores\RRSS_Imágenes\Mosaico_Mujeres_EN\IMG_6142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9428" y="4807719"/>
            <a:ext cx="765940" cy="68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SC0151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1472" y="4722382"/>
            <a:ext cx="823734" cy="617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79102" y="2350992"/>
            <a:ext cx="2098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70C0"/>
                </a:solidFill>
              </a:rPr>
              <a:t>LCP in Operation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73528" y="2350992"/>
            <a:ext cx="2098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3">
                    <a:lumMod val="50000"/>
                  </a:schemeClr>
                </a:solidFill>
              </a:rPr>
              <a:t>NO LCP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1442" y="3200400"/>
            <a:ext cx="286392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Escuela</a:t>
            </a:r>
            <a:r>
              <a:rPr lang="en-US" dirty="0" smtClean="0"/>
              <a:t> Nueva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13083" y="203599"/>
            <a:ext cx="2863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Learning Community Project</a:t>
            </a:r>
            <a:endParaRPr lang="en-US" dirty="0"/>
          </a:p>
        </p:txBody>
      </p:sp>
      <p:grpSp>
        <p:nvGrpSpPr>
          <p:cNvPr id="39" name="Group 7"/>
          <p:cNvGrpSpPr>
            <a:grpSpLocks/>
          </p:cNvGrpSpPr>
          <p:nvPr/>
        </p:nvGrpSpPr>
        <p:grpSpPr bwMode="auto">
          <a:xfrm>
            <a:off x="859416" y="3600424"/>
            <a:ext cx="3331751" cy="2414590"/>
            <a:chOff x="507" y="1127"/>
            <a:chExt cx="4524" cy="2647"/>
          </a:xfrm>
        </p:grpSpPr>
        <p:sp>
          <p:nvSpPr>
            <p:cNvPr id="40" name="Rectangle 8"/>
            <p:cNvSpPr>
              <a:spLocks noChangeArrowheads="1"/>
            </p:cNvSpPr>
            <p:nvPr/>
          </p:nvSpPr>
          <p:spPr bwMode="auto">
            <a:xfrm>
              <a:off x="912" y="1177"/>
              <a:ext cx="3995" cy="2423"/>
            </a:xfrm>
            <a:prstGeom prst="rect">
              <a:avLst/>
            </a:prstGeom>
            <a:solidFill>
              <a:srgbClr val="666699">
                <a:alpha val="2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41" name="Rectangle 9"/>
            <p:cNvSpPr>
              <a:spLocks noChangeArrowheads="1"/>
            </p:cNvSpPr>
            <p:nvPr/>
          </p:nvSpPr>
          <p:spPr bwMode="auto">
            <a:xfrm>
              <a:off x="914" y="1176"/>
              <a:ext cx="3995" cy="2423"/>
            </a:xfrm>
            <a:prstGeom prst="rect">
              <a:avLst/>
            </a:prstGeom>
            <a:noFill/>
            <a:ln w="9525">
              <a:solidFill>
                <a:srgbClr val="00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42" name="Line 10"/>
            <p:cNvSpPr>
              <a:spLocks noChangeShapeType="1"/>
            </p:cNvSpPr>
            <p:nvPr/>
          </p:nvSpPr>
          <p:spPr bwMode="auto">
            <a:xfrm>
              <a:off x="914" y="1176"/>
              <a:ext cx="1" cy="24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Line 11"/>
            <p:cNvSpPr>
              <a:spLocks noChangeShapeType="1"/>
            </p:cNvSpPr>
            <p:nvPr/>
          </p:nvSpPr>
          <p:spPr bwMode="auto">
            <a:xfrm>
              <a:off x="897" y="3599"/>
              <a:ext cx="1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Line 12"/>
            <p:cNvSpPr>
              <a:spLocks noChangeShapeType="1"/>
            </p:cNvSpPr>
            <p:nvPr/>
          </p:nvSpPr>
          <p:spPr bwMode="auto">
            <a:xfrm>
              <a:off x="897" y="3298"/>
              <a:ext cx="1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Line 13"/>
            <p:cNvSpPr>
              <a:spLocks noChangeShapeType="1"/>
            </p:cNvSpPr>
            <p:nvPr/>
          </p:nvSpPr>
          <p:spPr bwMode="auto">
            <a:xfrm>
              <a:off x="897" y="2996"/>
              <a:ext cx="1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Line 14"/>
            <p:cNvSpPr>
              <a:spLocks noChangeShapeType="1"/>
            </p:cNvSpPr>
            <p:nvPr/>
          </p:nvSpPr>
          <p:spPr bwMode="auto">
            <a:xfrm>
              <a:off x="897" y="2689"/>
              <a:ext cx="1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Line 15"/>
            <p:cNvSpPr>
              <a:spLocks noChangeShapeType="1"/>
            </p:cNvSpPr>
            <p:nvPr/>
          </p:nvSpPr>
          <p:spPr bwMode="auto">
            <a:xfrm>
              <a:off x="897" y="2387"/>
              <a:ext cx="1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8" name="Line 16"/>
            <p:cNvSpPr>
              <a:spLocks noChangeShapeType="1"/>
            </p:cNvSpPr>
            <p:nvPr/>
          </p:nvSpPr>
          <p:spPr bwMode="auto">
            <a:xfrm>
              <a:off x="897" y="2086"/>
              <a:ext cx="1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9" name="Line 17"/>
            <p:cNvSpPr>
              <a:spLocks noChangeShapeType="1"/>
            </p:cNvSpPr>
            <p:nvPr/>
          </p:nvSpPr>
          <p:spPr bwMode="auto">
            <a:xfrm>
              <a:off x="897" y="1785"/>
              <a:ext cx="1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0" name="Line 18"/>
            <p:cNvSpPr>
              <a:spLocks noChangeShapeType="1"/>
            </p:cNvSpPr>
            <p:nvPr/>
          </p:nvSpPr>
          <p:spPr bwMode="auto">
            <a:xfrm>
              <a:off x="897" y="1477"/>
              <a:ext cx="1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Line 19"/>
            <p:cNvSpPr>
              <a:spLocks noChangeShapeType="1"/>
            </p:cNvSpPr>
            <p:nvPr/>
          </p:nvSpPr>
          <p:spPr bwMode="auto">
            <a:xfrm>
              <a:off x="897" y="1176"/>
              <a:ext cx="1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Line 20"/>
            <p:cNvSpPr>
              <a:spLocks noChangeShapeType="1"/>
            </p:cNvSpPr>
            <p:nvPr/>
          </p:nvSpPr>
          <p:spPr bwMode="auto">
            <a:xfrm>
              <a:off x="914" y="3599"/>
              <a:ext cx="399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Line 21"/>
            <p:cNvSpPr>
              <a:spLocks noChangeShapeType="1"/>
            </p:cNvSpPr>
            <p:nvPr/>
          </p:nvSpPr>
          <p:spPr bwMode="auto">
            <a:xfrm flipV="1">
              <a:off x="914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Line 22"/>
            <p:cNvSpPr>
              <a:spLocks noChangeShapeType="1"/>
            </p:cNvSpPr>
            <p:nvPr/>
          </p:nvSpPr>
          <p:spPr bwMode="auto">
            <a:xfrm flipV="1">
              <a:off x="1313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Line 23"/>
            <p:cNvSpPr>
              <a:spLocks noChangeShapeType="1"/>
            </p:cNvSpPr>
            <p:nvPr/>
          </p:nvSpPr>
          <p:spPr bwMode="auto">
            <a:xfrm flipV="1">
              <a:off x="1712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Line 24"/>
            <p:cNvSpPr>
              <a:spLocks noChangeShapeType="1"/>
            </p:cNvSpPr>
            <p:nvPr/>
          </p:nvSpPr>
          <p:spPr bwMode="auto">
            <a:xfrm flipV="1">
              <a:off x="2111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Line 25"/>
            <p:cNvSpPr>
              <a:spLocks noChangeShapeType="1"/>
            </p:cNvSpPr>
            <p:nvPr/>
          </p:nvSpPr>
          <p:spPr bwMode="auto">
            <a:xfrm flipV="1">
              <a:off x="2510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Line 26"/>
            <p:cNvSpPr>
              <a:spLocks noChangeShapeType="1"/>
            </p:cNvSpPr>
            <p:nvPr/>
          </p:nvSpPr>
          <p:spPr bwMode="auto">
            <a:xfrm flipV="1">
              <a:off x="2914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9" name="Line 27"/>
            <p:cNvSpPr>
              <a:spLocks noChangeShapeType="1"/>
            </p:cNvSpPr>
            <p:nvPr/>
          </p:nvSpPr>
          <p:spPr bwMode="auto">
            <a:xfrm flipV="1">
              <a:off x="3313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0" name="Line 28"/>
            <p:cNvSpPr>
              <a:spLocks noChangeShapeType="1"/>
            </p:cNvSpPr>
            <p:nvPr/>
          </p:nvSpPr>
          <p:spPr bwMode="auto">
            <a:xfrm flipV="1">
              <a:off x="3712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1" name="Line 29"/>
            <p:cNvSpPr>
              <a:spLocks noChangeShapeType="1"/>
            </p:cNvSpPr>
            <p:nvPr/>
          </p:nvSpPr>
          <p:spPr bwMode="auto">
            <a:xfrm flipV="1">
              <a:off x="4111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2" name="Line 30"/>
            <p:cNvSpPr>
              <a:spLocks noChangeShapeType="1"/>
            </p:cNvSpPr>
            <p:nvPr/>
          </p:nvSpPr>
          <p:spPr bwMode="auto">
            <a:xfrm flipV="1">
              <a:off x="4510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3" name="Line 31"/>
            <p:cNvSpPr>
              <a:spLocks noChangeShapeType="1"/>
            </p:cNvSpPr>
            <p:nvPr/>
          </p:nvSpPr>
          <p:spPr bwMode="auto">
            <a:xfrm flipV="1">
              <a:off x="4909" y="3599"/>
              <a:ext cx="1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Rectangle 32"/>
            <p:cNvSpPr>
              <a:spLocks noChangeArrowheads="1"/>
            </p:cNvSpPr>
            <p:nvPr/>
          </p:nvSpPr>
          <p:spPr bwMode="auto">
            <a:xfrm>
              <a:off x="4487" y="1762"/>
              <a:ext cx="51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65" name="Line 33"/>
            <p:cNvSpPr>
              <a:spLocks noChangeShapeType="1"/>
            </p:cNvSpPr>
            <p:nvPr/>
          </p:nvSpPr>
          <p:spPr bwMode="auto">
            <a:xfrm flipH="1" flipV="1">
              <a:off x="4493" y="1767"/>
              <a:ext cx="17" cy="1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Line 34"/>
            <p:cNvSpPr>
              <a:spLocks noChangeShapeType="1"/>
            </p:cNvSpPr>
            <p:nvPr/>
          </p:nvSpPr>
          <p:spPr bwMode="auto">
            <a:xfrm>
              <a:off x="4510" y="1785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Line 35"/>
            <p:cNvSpPr>
              <a:spLocks noChangeShapeType="1"/>
            </p:cNvSpPr>
            <p:nvPr/>
          </p:nvSpPr>
          <p:spPr bwMode="auto">
            <a:xfrm flipH="1">
              <a:off x="4493" y="1785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Line 36"/>
            <p:cNvSpPr>
              <a:spLocks noChangeShapeType="1"/>
            </p:cNvSpPr>
            <p:nvPr/>
          </p:nvSpPr>
          <p:spPr bwMode="auto">
            <a:xfrm flipV="1">
              <a:off x="4510" y="1767"/>
              <a:ext cx="17" cy="1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Rectangle 37"/>
            <p:cNvSpPr>
              <a:spLocks noChangeArrowheads="1"/>
            </p:cNvSpPr>
            <p:nvPr/>
          </p:nvSpPr>
          <p:spPr bwMode="auto">
            <a:xfrm>
              <a:off x="3849" y="1819"/>
              <a:ext cx="46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70" name="Line 38"/>
            <p:cNvSpPr>
              <a:spLocks noChangeShapeType="1"/>
            </p:cNvSpPr>
            <p:nvPr/>
          </p:nvSpPr>
          <p:spPr bwMode="auto">
            <a:xfrm flipH="1" flipV="1">
              <a:off x="3855" y="1824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1" name="Line 39"/>
            <p:cNvSpPr>
              <a:spLocks noChangeShapeType="1"/>
            </p:cNvSpPr>
            <p:nvPr/>
          </p:nvSpPr>
          <p:spPr bwMode="auto">
            <a:xfrm>
              <a:off x="3872" y="1841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2" name="Line 40"/>
            <p:cNvSpPr>
              <a:spLocks noChangeShapeType="1"/>
            </p:cNvSpPr>
            <p:nvPr/>
          </p:nvSpPr>
          <p:spPr bwMode="auto">
            <a:xfrm flipH="1">
              <a:off x="3855" y="1841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3" name="Line 41"/>
            <p:cNvSpPr>
              <a:spLocks noChangeShapeType="1"/>
            </p:cNvSpPr>
            <p:nvPr/>
          </p:nvSpPr>
          <p:spPr bwMode="auto">
            <a:xfrm flipV="1">
              <a:off x="3872" y="1824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4" name="Rectangle 42"/>
            <p:cNvSpPr>
              <a:spLocks noChangeArrowheads="1"/>
            </p:cNvSpPr>
            <p:nvPr/>
          </p:nvSpPr>
          <p:spPr bwMode="auto">
            <a:xfrm>
              <a:off x="3689" y="2063"/>
              <a:ext cx="52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75" name="Line 43"/>
            <p:cNvSpPr>
              <a:spLocks noChangeShapeType="1"/>
            </p:cNvSpPr>
            <p:nvPr/>
          </p:nvSpPr>
          <p:spPr bwMode="auto">
            <a:xfrm flipH="1" flipV="1">
              <a:off x="3695" y="2069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6" name="Line 44"/>
            <p:cNvSpPr>
              <a:spLocks noChangeShapeType="1"/>
            </p:cNvSpPr>
            <p:nvPr/>
          </p:nvSpPr>
          <p:spPr bwMode="auto">
            <a:xfrm>
              <a:off x="3712" y="2086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7" name="Line 45"/>
            <p:cNvSpPr>
              <a:spLocks noChangeShapeType="1"/>
            </p:cNvSpPr>
            <p:nvPr/>
          </p:nvSpPr>
          <p:spPr bwMode="auto">
            <a:xfrm flipH="1">
              <a:off x="3695" y="2086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8" name="Line 46"/>
            <p:cNvSpPr>
              <a:spLocks noChangeShapeType="1"/>
            </p:cNvSpPr>
            <p:nvPr/>
          </p:nvSpPr>
          <p:spPr bwMode="auto">
            <a:xfrm flipV="1">
              <a:off x="3712" y="2069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9" name="Rectangle 47"/>
            <p:cNvSpPr>
              <a:spLocks noChangeArrowheads="1"/>
            </p:cNvSpPr>
            <p:nvPr/>
          </p:nvSpPr>
          <p:spPr bwMode="auto">
            <a:xfrm>
              <a:off x="2726" y="1637"/>
              <a:ext cx="52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80" name="Line 48"/>
            <p:cNvSpPr>
              <a:spLocks noChangeShapeType="1"/>
            </p:cNvSpPr>
            <p:nvPr/>
          </p:nvSpPr>
          <p:spPr bwMode="auto">
            <a:xfrm flipH="1" flipV="1">
              <a:off x="2732" y="1642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81" name="Line 49"/>
            <p:cNvSpPr>
              <a:spLocks noChangeShapeType="1"/>
            </p:cNvSpPr>
            <p:nvPr/>
          </p:nvSpPr>
          <p:spPr bwMode="auto">
            <a:xfrm>
              <a:off x="2749" y="1659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82" name="Line 50"/>
            <p:cNvSpPr>
              <a:spLocks noChangeShapeType="1"/>
            </p:cNvSpPr>
            <p:nvPr/>
          </p:nvSpPr>
          <p:spPr bwMode="auto">
            <a:xfrm flipH="1">
              <a:off x="2732" y="1659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83" name="Line 51"/>
            <p:cNvSpPr>
              <a:spLocks noChangeShapeType="1"/>
            </p:cNvSpPr>
            <p:nvPr/>
          </p:nvSpPr>
          <p:spPr bwMode="auto">
            <a:xfrm flipV="1">
              <a:off x="2749" y="1642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84" name="Rectangle 52"/>
            <p:cNvSpPr>
              <a:spLocks noChangeArrowheads="1"/>
            </p:cNvSpPr>
            <p:nvPr/>
          </p:nvSpPr>
          <p:spPr bwMode="auto">
            <a:xfrm>
              <a:off x="2892" y="2575"/>
              <a:ext cx="51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85" name="Line 53"/>
            <p:cNvSpPr>
              <a:spLocks noChangeShapeType="1"/>
            </p:cNvSpPr>
            <p:nvPr/>
          </p:nvSpPr>
          <p:spPr bwMode="auto">
            <a:xfrm flipH="1" flipV="1">
              <a:off x="2897" y="2581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86" name="Line 54"/>
            <p:cNvSpPr>
              <a:spLocks noChangeShapeType="1"/>
            </p:cNvSpPr>
            <p:nvPr/>
          </p:nvSpPr>
          <p:spPr bwMode="auto">
            <a:xfrm>
              <a:off x="2914" y="2598"/>
              <a:ext cx="18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87" name="Line 55"/>
            <p:cNvSpPr>
              <a:spLocks noChangeShapeType="1"/>
            </p:cNvSpPr>
            <p:nvPr/>
          </p:nvSpPr>
          <p:spPr bwMode="auto">
            <a:xfrm flipH="1">
              <a:off x="2897" y="2598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88" name="Line 56"/>
            <p:cNvSpPr>
              <a:spLocks noChangeShapeType="1"/>
            </p:cNvSpPr>
            <p:nvPr/>
          </p:nvSpPr>
          <p:spPr bwMode="auto">
            <a:xfrm flipV="1">
              <a:off x="2914" y="2581"/>
              <a:ext cx="18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89" name="Rectangle 57"/>
            <p:cNvSpPr>
              <a:spLocks noChangeArrowheads="1"/>
            </p:cNvSpPr>
            <p:nvPr/>
          </p:nvSpPr>
          <p:spPr bwMode="auto">
            <a:xfrm>
              <a:off x="2567" y="2666"/>
              <a:ext cx="51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90" name="Line 58"/>
            <p:cNvSpPr>
              <a:spLocks noChangeShapeType="1"/>
            </p:cNvSpPr>
            <p:nvPr/>
          </p:nvSpPr>
          <p:spPr bwMode="auto">
            <a:xfrm flipH="1" flipV="1">
              <a:off x="2573" y="2672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91" name="Line 59"/>
            <p:cNvSpPr>
              <a:spLocks noChangeShapeType="1"/>
            </p:cNvSpPr>
            <p:nvPr/>
          </p:nvSpPr>
          <p:spPr bwMode="auto">
            <a:xfrm>
              <a:off x="2590" y="2689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92" name="Line 60"/>
            <p:cNvSpPr>
              <a:spLocks noChangeShapeType="1"/>
            </p:cNvSpPr>
            <p:nvPr/>
          </p:nvSpPr>
          <p:spPr bwMode="auto">
            <a:xfrm flipH="1">
              <a:off x="2573" y="2689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93" name="Line 61"/>
            <p:cNvSpPr>
              <a:spLocks noChangeShapeType="1"/>
            </p:cNvSpPr>
            <p:nvPr/>
          </p:nvSpPr>
          <p:spPr bwMode="auto">
            <a:xfrm flipV="1">
              <a:off x="2590" y="2672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94" name="Rectangle 62"/>
            <p:cNvSpPr>
              <a:spLocks noChangeArrowheads="1"/>
            </p:cNvSpPr>
            <p:nvPr/>
          </p:nvSpPr>
          <p:spPr bwMode="auto">
            <a:xfrm>
              <a:off x="2088" y="3150"/>
              <a:ext cx="57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95" name="Line 63"/>
            <p:cNvSpPr>
              <a:spLocks noChangeShapeType="1"/>
            </p:cNvSpPr>
            <p:nvPr/>
          </p:nvSpPr>
          <p:spPr bwMode="auto">
            <a:xfrm flipH="1" flipV="1">
              <a:off x="2094" y="3155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96" name="Line 64"/>
            <p:cNvSpPr>
              <a:spLocks noChangeShapeType="1"/>
            </p:cNvSpPr>
            <p:nvPr/>
          </p:nvSpPr>
          <p:spPr bwMode="auto">
            <a:xfrm>
              <a:off x="2111" y="3172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97" name="Line 65"/>
            <p:cNvSpPr>
              <a:spLocks noChangeShapeType="1"/>
            </p:cNvSpPr>
            <p:nvPr/>
          </p:nvSpPr>
          <p:spPr bwMode="auto">
            <a:xfrm flipH="1">
              <a:off x="2094" y="3172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98" name="Line 66"/>
            <p:cNvSpPr>
              <a:spLocks noChangeShapeType="1"/>
            </p:cNvSpPr>
            <p:nvPr/>
          </p:nvSpPr>
          <p:spPr bwMode="auto">
            <a:xfrm flipV="1">
              <a:off x="2111" y="3155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99" name="Rectangle 67"/>
            <p:cNvSpPr>
              <a:spLocks noChangeArrowheads="1"/>
            </p:cNvSpPr>
            <p:nvPr/>
          </p:nvSpPr>
          <p:spPr bwMode="auto">
            <a:xfrm>
              <a:off x="1291" y="3275"/>
              <a:ext cx="51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00" name="Line 68"/>
            <p:cNvSpPr>
              <a:spLocks noChangeShapeType="1"/>
            </p:cNvSpPr>
            <p:nvPr/>
          </p:nvSpPr>
          <p:spPr bwMode="auto">
            <a:xfrm flipH="1" flipV="1">
              <a:off x="1296" y="3280"/>
              <a:ext cx="17" cy="1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1" name="Line 69"/>
            <p:cNvSpPr>
              <a:spLocks noChangeShapeType="1"/>
            </p:cNvSpPr>
            <p:nvPr/>
          </p:nvSpPr>
          <p:spPr bwMode="auto">
            <a:xfrm>
              <a:off x="1313" y="3298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2" name="Line 70"/>
            <p:cNvSpPr>
              <a:spLocks noChangeShapeType="1"/>
            </p:cNvSpPr>
            <p:nvPr/>
          </p:nvSpPr>
          <p:spPr bwMode="auto">
            <a:xfrm flipH="1">
              <a:off x="1296" y="3298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3" name="Line 71"/>
            <p:cNvSpPr>
              <a:spLocks noChangeShapeType="1"/>
            </p:cNvSpPr>
            <p:nvPr/>
          </p:nvSpPr>
          <p:spPr bwMode="auto">
            <a:xfrm flipV="1">
              <a:off x="1313" y="3280"/>
              <a:ext cx="17" cy="1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4" name="Rectangle 72"/>
            <p:cNvSpPr>
              <a:spLocks noChangeArrowheads="1"/>
            </p:cNvSpPr>
            <p:nvPr/>
          </p:nvSpPr>
          <p:spPr bwMode="auto">
            <a:xfrm>
              <a:off x="1530" y="2729"/>
              <a:ext cx="51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05" name="Line 73"/>
            <p:cNvSpPr>
              <a:spLocks noChangeShapeType="1"/>
            </p:cNvSpPr>
            <p:nvPr/>
          </p:nvSpPr>
          <p:spPr bwMode="auto">
            <a:xfrm flipH="1" flipV="1">
              <a:off x="1536" y="2734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6" name="Line 74"/>
            <p:cNvSpPr>
              <a:spLocks noChangeShapeType="1"/>
            </p:cNvSpPr>
            <p:nvPr/>
          </p:nvSpPr>
          <p:spPr bwMode="auto">
            <a:xfrm>
              <a:off x="1553" y="2751"/>
              <a:ext cx="17" cy="1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7" name="Line 75"/>
            <p:cNvSpPr>
              <a:spLocks noChangeShapeType="1"/>
            </p:cNvSpPr>
            <p:nvPr/>
          </p:nvSpPr>
          <p:spPr bwMode="auto">
            <a:xfrm flipH="1">
              <a:off x="1536" y="2751"/>
              <a:ext cx="17" cy="1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8" name="Line 76"/>
            <p:cNvSpPr>
              <a:spLocks noChangeShapeType="1"/>
            </p:cNvSpPr>
            <p:nvPr/>
          </p:nvSpPr>
          <p:spPr bwMode="auto">
            <a:xfrm flipV="1">
              <a:off x="1553" y="2734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9" name="Rectangle 77"/>
            <p:cNvSpPr>
              <a:spLocks noChangeArrowheads="1"/>
            </p:cNvSpPr>
            <p:nvPr/>
          </p:nvSpPr>
          <p:spPr bwMode="auto">
            <a:xfrm>
              <a:off x="1689" y="3576"/>
              <a:ext cx="52" cy="5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10" name="Line 78"/>
            <p:cNvSpPr>
              <a:spLocks noChangeShapeType="1"/>
            </p:cNvSpPr>
            <p:nvPr/>
          </p:nvSpPr>
          <p:spPr bwMode="auto">
            <a:xfrm flipH="1" flipV="1">
              <a:off x="1695" y="3582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1" name="Line 79"/>
            <p:cNvSpPr>
              <a:spLocks noChangeShapeType="1"/>
            </p:cNvSpPr>
            <p:nvPr/>
          </p:nvSpPr>
          <p:spPr bwMode="auto">
            <a:xfrm>
              <a:off x="1712" y="3599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2" name="Line 80"/>
            <p:cNvSpPr>
              <a:spLocks noChangeShapeType="1"/>
            </p:cNvSpPr>
            <p:nvPr/>
          </p:nvSpPr>
          <p:spPr bwMode="auto">
            <a:xfrm flipH="1">
              <a:off x="1695" y="3599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3" name="Line 81"/>
            <p:cNvSpPr>
              <a:spLocks noChangeShapeType="1"/>
            </p:cNvSpPr>
            <p:nvPr/>
          </p:nvSpPr>
          <p:spPr bwMode="auto">
            <a:xfrm flipV="1">
              <a:off x="1712" y="3582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4" name="Rectangle 82"/>
            <p:cNvSpPr>
              <a:spLocks noChangeArrowheads="1"/>
            </p:cNvSpPr>
            <p:nvPr/>
          </p:nvSpPr>
          <p:spPr bwMode="auto">
            <a:xfrm>
              <a:off x="3281" y="2154"/>
              <a:ext cx="61" cy="47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15" name="Line 83"/>
            <p:cNvSpPr>
              <a:spLocks noChangeShapeType="1"/>
            </p:cNvSpPr>
            <p:nvPr/>
          </p:nvSpPr>
          <p:spPr bwMode="auto">
            <a:xfrm flipH="1" flipV="1">
              <a:off x="3296" y="2160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6" name="Line 84"/>
            <p:cNvSpPr>
              <a:spLocks noChangeShapeType="1"/>
            </p:cNvSpPr>
            <p:nvPr/>
          </p:nvSpPr>
          <p:spPr bwMode="auto">
            <a:xfrm>
              <a:off x="3313" y="2177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7" name="Line 85"/>
            <p:cNvSpPr>
              <a:spLocks noChangeShapeType="1"/>
            </p:cNvSpPr>
            <p:nvPr/>
          </p:nvSpPr>
          <p:spPr bwMode="auto">
            <a:xfrm flipH="1">
              <a:off x="3296" y="2177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8" name="Line 86"/>
            <p:cNvSpPr>
              <a:spLocks noChangeShapeType="1"/>
            </p:cNvSpPr>
            <p:nvPr/>
          </p:nvSpPr>
          <p:spPr bwMode="auto">
            <a:xfrm flipV="1">
              <a:off x="3313" y="2160"/>
              <a:ext cx="17" cy="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9" name="AutoShape 87"/>
            <p:cNvSpPr>
              <a:spLocks noChangeArrowheads="1"/>
            </p:cNvSpPr>
            <p:nvPr/>
          </p:nvSpPr>
          <p:spPr bwMode="auto">
            <a:xfrm>
              <a:off x="684" y="3551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220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0" name="AutoShape 88"/>
            <p:cNvSpPr>
              <a:spLocks noChangeArrowheads="1"/>
            </p:cNvSpPr>
            <p:nvPr/>
          </p:nvSpPr>
          <p:spPr bwMode="auto">
            <a:xfrm>
              <a:off x="684" y="3250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225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1" name="AutoShape 89"/>
            <p:cNvSpPr>
              <a:spLocks noChangeArrowheads="1"/>
            </p:cNvSpPr>
            <p:nvPr/>
          </p:nvSpPr>
          <p:spPr bwMode="auto">
            <a:xfrm>
              <a:off x="684" y="2947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230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2" name="AutoShape 90"/>
            <p:cNvSpPr>
              <a:spLocks noChangeArrowheads="1"/>
            </p:cNvSpPr>
            <p:nvPr/>
          </p:nvSpPr>
          <p:spPr bwMode="auto">
            <a:xfrm>
              <a:off x="684" y="2640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235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3" name="AutoShape 91"/>
            <p:cNvSpPr>
              <a:spLocks noChangeArrowheads="1"/>
            </p:cNvSpPr>
            <p:nvPr/>
          </p:nvSpPr>
          <p:spPr bwMode="auto">
            <a:xfrm>
              <a:off x="684" y="2337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240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4" name="AutoShape 92"/>
            <p:cNvSpPr>
              <a:spLocks noChangeArrowheads="1"/>
            </p:cNvSpPr>
            <p:nvPr/>
          </p:nvSpPr>
          <p:spPr bwMode="auto">
            <a:xfrm>
              <a:off x="684" y="2036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245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5" name="AutoShape 93"/>
            <p:cNvSpPr>
              <a:spLocks noChangeArrowheads="1"/>
            </p:cNvSpPr>
            <p:nvPr/>
          </p:nvSpPr>
          <p:spPr bwMode="auto">
            <a:xfrm>
              <a:off x="684" y="1737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250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6" name="AutoShape 94"/>
            <p:cNvSpPr>
              <a:spLocks noChangeArrowheads="1"/>
            </p:cNvSpPr>
            <p:nvPr/>
          </p:nvSpPr>
          <p:spPr bwMode="auto">
            <a:xfrm>
              <a:off x="684" y="1429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255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7" name="AutoShape 95"/>
            <p:cNvSpPr>
              <a:spLocks noChangeArrowheads="1"/>
            </p:cNvSpPr>
            <p:nvPr/>
          </p:nvSpPr>
          <p:spPr bwMode="auto">
            <a:xfrm>
              <a:off x="684" y="1127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260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8" name="AutoShape 96"/>
            <p:cNvSpPr>
              <a:spLocks noChangeArrowheads="1"/>
            </p:cNvSpPr>
            <p:nvPr/>
          </p:nvSpPr>
          <p:spPr bwMode="auto">
            <a:xfrm>
              <a:off x="853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230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29" name="AutoShape 97"/>
            <p:cNvSpPr>
              <a:spLocks noChangeArrowheads="1"/>
            </p:cNvSpPr>
            <p:nvPr/>
          </p:nvSpPr>
          <p:spPr bwMode="auto">
            <a:xfrm>
              <a:off x="1252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235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0" name="AutoShape 98"/>
            <p:cNvSpPr>
              <a:spLocks noChangeArrowheads="1"/>
            </p:cNvSpPr>
            <p:nvPr/>
          </p:nvSpPr>
          <p:spPr bwMode="auto">
            <a:xfrm>
              <a:off x="1652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240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1" name="AutoShape 99"/>
            <p:cNvSpPr>
              <a:spLocks noChangeArrowheads="1"/>
            </p:cNvSpPr>
            <p:nvPr/>
          </p:nvSpPr>
          <p:spPr bwMode="auto">
            <a:xfrm>
              <a:off x="2049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245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2" name="AutoShape 100"/>
            <p:cNvSpPr>
              <a:spLocks noChangeArrowheads="1"/>
            </p:cNvSpPr>
            <p:nvPr/>
          </p:nvSpPr>
          <p:spPr bwMode="auto">
            <a:xfrm>
              <a:off x="2450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250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3" name="AutoShape 101"/>
            <p:cNvSpPr>
              <a:spLocks noChangeArrowheads="1"/>
            </p:cNvSpPr>
            <p:nvPr/>
          </p:nvSpPr>
          <p:spPr bwMode="auto">
            <a:xfrm>
              <a:off x="2854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255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4" name="AutoShape 102"/>
            <p:cNvSpPr>
              <a:spLocks noChangeArrowheads="1"/>
            </p:cNvSpPr>
            <p:nvPr/>
          </p:nvSpPr>
          <p:spPr bwMode="auto">
            <a:xfrm>
              <a:off x="3253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260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5" name="AutoShape 103"/>
            <p:cNvSpPr>
              <a:spLocks noChangeArrowheads="1"/>
            </p:cNvSpPr>
            <p:nvPr/>
          </p:nvSpPr>
          <p:spPr bwMode="auto">
            <a:xfrm>
              <a:off x="3651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265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6" name="AutoShape 104"/>
            <p:cNvSpPr>
              <a:spLocks noChangeArrowheads="1"/>
            </p:cNvSpPr>
            <p:nvPr/>
          </p:nvSpPr>
          <p:spPr bwMode="auto">
            <a:xfrm>
              <a:off x="4050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270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7" name="AutoShape 105"/>
            <p:cNvSpPr>
              <a:spLocks noChangeArrowheads="1"/>
            </p:cNvSpPr>
            <p:nvPr/>
          </p:nvSpPr>
          <p:spPr bwMode="auto">
            <a:xfrm>
              <a:off x="4446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275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8" name="AutoShape 106"/>
            <p:cNvSpPr>
              <a:spLocks noChangeArrowheads="1"/>
            </p:cNvSpPr>
            <p:nvPr/>
          </p:nvSpPr>
          <p:spPr bwMode="auto">
            <a:xfrm>
              <a:off x="4848" y="3643"/>
              <a:ext cx="183" cy="131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280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39" name="Rectangle 107"/>
            <p:cNvSpPr>
              <a:spLocks noChangeArrowheads="1"/>
            </p:cNvSpPr>
            <p:nvPr/>
          </p:nvSpPr>
          <p:spPr bwMode="auto">
            <a:xfrm rot="16200000">
              <a:off x="57" y="2137"/>
              <a:ext cx="1017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 err="1">
                  <a:solidFill>
                    <a:srgbClr val="4D4D4D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Trebuchet MS" pitchFamily="34" charset="0"/>
                </a:rPr>
                <a:t>Puntaje</a:t>
              </a:r>
              <a:r>
                <a:rPr lang="en-US" sz="1200" b="1" dirty="0">
                  <a:solidFill>
                    <a:srgbClr val="4D4D4D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Trebuchet MS" pitchFamily="34" charset="0"/>
                </a:rPr>
                <a:t> rural</a:t>
              </a:r>
              <a:endParaRPr lang="en-US" sz="12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40" name="Rectangle 108"/>
            <p:cNvSpPr>
              <a:spLocks noChangeAspect="1" noChangeArrowheads="1"/>
            </p:cNvSpPr>
            <p:nvPr/>
          </p:nvSpPr>
          <p:spPr bwMode="auto">
            <a:xfrm>
              <a:off x="2688" y="1631"/>
              <a:ext cx="93" cy="10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41" name="Rectangle 109"/>
            <p:cNvSpPr>
              <a:spLocks noChangeArrowheads="1"/>
            </p:cNvSpPr>
            <p:nvPr/>
          </p:nvSpPr>
          <p:spPr bwMode="auto">
            <a:xfrm>
              <a:off x="2783" y="1608"/>
              <a:ext cx="291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42" name="Rectangle 110"/>
            <p:cNvSpPr>
              <a:spLocks noChangeArrowheads="1"/>
            </p:cNvSpPr>
            <p:nvPr/>
          </p:nvSpPr>
          <p:spPr bwMode="auto">
            <a:xfrm>
              <a:off x="2798" y="1614"/>
              <a:ext cx="423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rgbClr val="4D4D4D"/>
                  </a:solidFill>
                  <a:latin typeface="Trebuchet MS" pitchFamily="34" charset="0"/>
                </a:rPr>
                <a:t>Colombia</a:t>
              </a:r>
              <a:endParaRPr lang="en-US" sz="12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43" name="Rectangle 111"/>
            <p:cNvSpPr>
              <a:spLocks noChangeArrowheads="1"/>
            </p:cNvSpPr>
            <p:nvPr/>
          </p:nvSpPr>
          <p:spPr bwMode="auto">
            <a:xfrm>
              <a:off x="4561" y="1745"/>
              <a:ext cx="314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44" name="Rectangle 112"/>
            <p:cNvSpPr>
              <a:spLocks noChangeArrowheads="1"/>
            </p:cNvSpPr>
            <p:nvPr/>
          </p:nvSpPr>
          <p:spPr bwMode="auto">
            <a:xfrm>
              <a:off x="4577" y="1749"/>
              <a:ext cx="446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Argentina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45" name="Rectangle 113"/>
            <p:cNvSpPr>
              <a:spLocks noChangeArrowheads="1"/>
            </p:cNvSpPr>
            <p:nvPr/>
          </p:nvSpPr>
          <p:spPr bwMode="auto">
            <a:xfrm>
              <a:off x="3746" y="2040"/>
              <a:ext cx="177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46" name="Rectangle 114"/>
            <p:cNvSpPr>
              <a:spLocks noChangeArrowheads="1"/>
            </p:cNvSpPr>
            <p:nvPr/>
          </p:nvSpPr>
          <p:spPr bwMode="auto">
            <a:xfrm>
              <a:off x="3765" y="2045"/>
              <a:ext cx="233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Chile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47" name="Rectangle 115"/>
            <p:cNvSpPr>
              <a:spLocks noChangeArrowheads="1"/>
            </p:cNvSpPr>
            <p:nvPr/>
          </p:nvSpPr>
          <p:spPr bwMode="auto">
            <a:xfrm>
              <a:off x="3923" y="1790"/>
              <a:ext cx="199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48" name="Rectangle 116"/>
            <p:cNvSpPr>
              <a:spLocks noChangeArrowheads="1"/>
            </p:cNvSpPr>
            <p:nvPr/>
          </p:nvSpPr>
          <p:spPr bwMode="auto">
            <a:xfrm>
              <a:off x="3994" y="1796"/>
              <a:ext cx="249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 err="1">
                  <a:solidFill>
                    <a:srgbClr val="4D4D4D"/>
                  </a:solidFill>
                  <a:latin typeface="Trebuchet MS" pitchFamily="34" charset="0"/>
                </a:rPr>
                <a:t>Brasil</a:t>
              </a:r>
              <a:endParaRPr lang="en-US" sz="12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49" name="Rectangle 117"/>
            <p:cNvSpPr>
              <a:spLocks noChangeArrowheads="1"/>
            </p:cNvSpPr>
            <p:nvPr/>
          </p:nvSpPr>
          <p:spPr bwMode="auto">
            <a:xfrm>
              <a:off x="2983" y="2552"/>
              <a:ext cx="239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50" name="Rectangle 118"/>
            <p:cNvSpPr>
              <a:spLocks noChangeArrowheads="1"/>
            </p:cNvSpPr>
            <p:nvPr/>
          </p:nvSpPr>
          <p:spPr bwMode="auto">
            <a:xfrm>
              <a:off x="3070" y="2458"/>
              <a:ext cx="319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rgbClr val="4D4D4D"/>
                  </a:solidFill>
                  <a:latin typeface="Trebuchet MS" pitchFamily="34" charset="0"/>
                </a:rPr>
                <a:t>México</a:t>
              </a:r>
              <a:endParaRPr lang="en-US" sz="12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51" name="Rectangle 119"/>
            <p:cNvSpPr>
              <a:spLocks noChangeArrowheads="1"/>
            </p:cNvSpPr>
            <p:nvPr/>
          </p:nvSpPr>
          <p:spPr bwMode="auto">
            <a:xfrm>
              <a:off x="2647" y="2643"/>
              <a:ext cx="307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52" name="Rectangle 120"/>
            <p:cNvSpPr>
              <a:spLocks noChangeArrowheads="1"/>
            </p:cNvSpPr>
            <p:nvPr/>
          </p:nvSpPr>
          <p:spPr bwMode="auto">
            <a:xfrm>
              <a:off x="2303" y="2794"/>
              <a:ext cx="407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Paraguay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53" name="Rectangle 121"/>
            <p:cNvSpPr>
              <a:spLocks noChangeArrowheads="1"/>
            </p:cNvSpPr>
            <p:nvPr/>
          </p:nvSpPr>
          <p:spPr bwMode="auto">
            <a:xfrm>
              <a:off x="1404" y="2552"/>
              <a:ext cx="35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54" name="Rectangle 122"/>
            <p:cNvSpPr>
              <a:spLocks noChangeArrowheads="1"/>
            </p:cNvSpPr>
            <p:nvPr/>
          </p:nvSpPr>
          <p:spPr bwMode="auto">
            <a:xfrm>
              <a:off x="1406" y="2381"/>
              <a:ext cx="449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 err="1">
                  <a:solidFill>
                    <a:srgbClr val="4D4D4D"/>
                  </a:solidFill>
                  <a:latin typeface="Trebuchet MS" pitchFamily="34" charset="0"/>
                </a:rPr>
                <a:t>República</a:t>
              </a:r>
              <a:endParaRPr lang="en-US" sz="12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55" name="Rectangle 123"/>
            <p:cNvSpPr>
              <a:spLocks noChangeArrowheads="1"/>
            </p:cNvSpPr>
            <p:nvPr/>
          </p:nvSpPr>
          <p:spPr bwMode="auto">
            <a:xfrm>
              <a:off x="1424" y="2560"/>
              <a:ext cx="533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 err="1">
                  <a:solidFill>
                    <a:srgbClr val="4D4D4D"/>
                  </a:solidFill>
                  <a:latin typeface="Trebuchet MS" pitchFamily="34" charset="0"/>
                </a:rPr>
                <a:t>Dominicana</a:t>
              </a:r>
              <a:endParaRPr lang="en-US" sz="12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56" name="Rectangle 124"/>
            <p:cNvSpPr>
              <a:spLocks noChangeArrowheads="1"/>
            </p:cNvSpPr>
            <p:nvPr/>
          </p:nvSpPr>
          <p:spPr bwMode="auto">
            <a:xfrm>
              <a:off x="2174" y="3121"/>
              <a:ext cx="222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57" name="Rectangle 125"/>
            <p:cNvSpPr>
              <a:spLocks noChangeArrowheads="1"/>
            </p:cNvSpPr>
            <p:nvPr/>
          </p:nvSpPr>
          <p:spPr bwMode="auto">
            <a:xfrm>
              <a:off x="2185" y="3128"/>
              <a:ext cx="308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Bolivia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58" name="Rectangle 126"/>
            <p:cNvSpPr>
              <a:spLocks noChangeArrowheads="1"/>
            </p:cNvSpPr>
            <p:nvPr/>
          </p:nvSpPr>
          <p:spPr bwMode="auto">
            <a:xfrm>
              <a:off x="1142" y="3161"/>
              <a:ext cx="342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59" name="Rectangle 127"/>
            <p:cNvSpPr>
              <a:spLocks noChangeArrowheads="1"/>
            </p:cNvSpPr>
            <p:nvPr/>
          </p:nvSpPr>
          <p:spPr bwMode="auto">
            <a:xfrm>
              <a:off x="1157" y="3134"/>
              <a:ext cx="473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Venezuela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60" name="Rectangle 128"/>
            <p:cNvSpPr>
              <a:spLocks noChangeArrowheads="1"/>
            </p:cNvSpPr>
            <p:nvPr/>
          </p:nvSpPr>
          <p:spPr bwMode="auto">
            <a:xfrm>
              <a:off x="1593" y="3485"/>
              <a:ext cx="313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61" name="Rectangle 129"/>
            <p:cNvSpPr>
              <a:spLocks noChangeArrowheads="1"/>
            </p:cNvSpPr>
            <p:nvPr/>
          </p:nvSpPr>
          <p:spPr bwMode="auto">
            <a:xfrm>
              <a:off x="1608" y="3421"/>
              <a:ext cx="429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s-ES" sz="1200" b="1" dirty="0">
                  <a:solidFill>
                    <a:srgbClr val="4D4D4D"/>
                  </a:solidFill>
                  <a:latin typeface="Trebuchet MS" pitchFamily="34" charset="0"/>
                </a:rPr>
                <a:t>Honduras</a:t>
              </a:r>
            </a:p>
          </p:txBody>
        </p:sp>
        <p:sp>
          <p:nvSpPr>
            <p:cNvPr id="162" name="Line 130"/>
            <p:cNvSpPr>
              <a:spLocks noChangeShapeType="1"/>
            </p:cNvSpPr>
            <p:nvPr/>
          </p:nvSpPr>
          <p:spPr bwMode="auto">
            <a:xfrm>
              <a:off x="903" y="2171"/>
              <a:ext cx="401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63" name="Line 131"/>
            <p:cNvSpPr>
              <a:spLocks noChangeShapeType="1"/>
            </p:cNvSpPr>
            <p:nvPr/>
          </p:nvSpPr>
          <p:spPr bwMode="auto">
            <a:xfrm>
              <a:off x="3313" y="1170"/>
              <a:ext cx="1" cy="24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64" name="Rectangle 132"/>
            <p:cNvSpPr>
              <a:spLocks noChangeArrowheads="1"/>
            </p:cNvSpPr>
            <p:nvPr/>
          </p:nvSpPr>
          <p:spPr bwMode="auto">
            <a:xfrm>
              <a:off x="3148" y="2075"/>
              <a:ext cx="302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65" name="Rectangle 133"/>
            <p:cNvSpPr>
              <a:spLocks noChangeArrowheads="1"/>
            </p:cNvSpPr>
            <p:nvPr/>
          </p:nvSpPr>
          <p:spPr bwMode="auto">
            <a:xfrm>
              <a:off x="2975" y="2017"/>
              <a:ext cx="437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 err="1">
                  <a:solidFill>
                    <a:srgbClr val="666699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Trebuchet MS" pitchFamily="34" charset="0"/>
                </a:rPr>
                <a:t>Promedio</a:t>
              </a:r>
              <a:endParaRPr lang="en-US" sz="12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  <p:sp>
          <p:nvSpPr>
            <p:cNvPr id="166" name="Rectangle 134"/>
            <p:cNvSpPr>
              <a:spLocks noChangeArrowheads="1"/>
            </p:cNvSpPr>
            <p:nvPr/>
          </p:nvSpPr>
          <p:spPr bwMode="auto">
            <a:xfrm>
              <a:off x="4669" y="1130"/>
              <a:ext cx="188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en-US" altLang="es-ES" sz="1200"/>
            </a:p>
          </p:txBody>
        </p:sp>
        <p:sp>
          <p:nvSpPr>
            <p:cNvPr id="167" name="Rectangle 135"/>
            <p:cNvSpPr>
              <a:spLocks noChangeArrowheads="1"/>
            </p:cNvSpPr>
            <p:nvPr/>
          </p:nvSpPr>
          <p:spPr bwMode="auto">
            <a:xfrm>
              <a:off x="4606" y="1128"/>
              <a:ext cx="228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4D4D4D"/>
                  </a:solidFill>
                  <a:latin typeface="Trebuchet MS" pitchFamily="34" charset="0"/>
                </a:rPr>
                <a:t>Cuba</a:t>
              </a:r>
              <a:endParaRPr lang="en-US" sz="12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rebuchet MS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944996" y="6127844"/>
            <a:ext cx="36490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s-ES" sz="1100" dirty="0" smtClean="0"/>
              <a:t>Source: UNESCO (1999) </a:t>
            </a:r>
            <a:r>
              <a:rPr lang="en-US" altLang="es-ES" sz="1100" dirty="0"/>
              <a:t>First Comparative International Study on Quality of </a:t>
            </a:r>
            <a:r>
              <a:rPr lang="en-US" altLang="es-ES" sz="1000" dirty="0" smtClean="0"/>
              <a:t>Education.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945950" y="3260095"/>
            <a:ext cx="34798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Student achievement in Latin America: Rural vs Urban </a:t>
            </a:r>
            <a:endParaRPr lang="en-US" sz="1100" dirty="0"/>
          </a:p>
        </p:txBody>
      </p:sp>
      <p:sp>
        <p:nvSpPr>
          <p:cNvPr id="168" name="TextBox 167"/>
          <p:cNvSpPr txBox="1"/>
          <p:nvPr/>
        </p:nvSpPr>
        <p:spPr>
          <a:xfrm>
            <a:off x="5159471" y="6015014"/>
            <a:ext cx="2631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www.escuelanueva.org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331348" y="2612602"/>
            <a:ext cx="4593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err="1" smtClean="0"/>
              <a:t>Source</a:t>
            </a:r>
            <a:r>
              <a:rPr lang="es-MX" sz="1000" dirty="0" smtClean="0"/>
              <a:t>: Dirección General de Desarrollo de la Gestión e Innovación Educativa (2012) </a:t>
            </a:r>
            <a:r>
              <a:rPr lang="es-MX" sz="1000" i="1" dirty="0" smtClean="0"/>
              <a:t>Análisis </a:t>
            </a:r>
            <a:r>
              <a:rPr lang="es-MX" sz="1000" i="1" dirty="0"/>
              <a:t>de impacto del PEMLE en secundarias: Resultados prueba ENLACE</a:t>
            </a:r>
            <a:r>
              <a:rPr lang="es-MX" sz="1000" i="1" dirty="0" smtClean="0"/>
              <a:t>.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pic>
        <p:nvPicPr>
          <p:cNvPr id="1026" name="Picture 2" descr="http://desktopbackgroundshd.com/wp-content/uploads/2014/09/Mexico-Flag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47" y="312738"/>
            <a:ext cx="273718" cy="1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Image result for colombia flag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Image result for colombia flag imag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upload.wikimedia.org/wikipedia/commons/thumb/2/21/Flag_of_Colombia.svg/2000px-Flag_of_Colombia.sv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643" y="3294350"/>
            <a:ext cx="289722" cy="19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10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Graphic spid="17" grpId="0">
        <p:bldAsOne/>
      </p:bldGraphic>
      <p:bldP spid="3" grpId="0"/>
      <p:bldP spid="5" grpId="0"/>
      <p:bldP spid="20" grpId="0"/>
      <p:bldP spid="6" grpId="0"/>
      <p:bldP spid="37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70866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5400"/>
              </a:spcAft>
              <a:buFont typeface="+mj-lt"/>
              <a:buAutoNum type="arabicPeriod"/>
            </a:pPr>
            <a:r>
              <a:rPr lang="es-MX" sz="2400" dirty="0" err="1" smtClean="0"/>
              <a:t>Start</a:t>
            </a:r>
            <a:r>
              <a:rPr lang="es-MX" sz="2400" dirty="0" smtClean="0"/>
              <a:t> in </a:t>
            </a:r>
            <a:r>
              <a:rPr lang="es-MX" sz="2400" dirty="0" err="1" smtClean="0"/>
              <a:t>the</a:t>
            </a:r>
            <a:r>
              <a:rPr lang="es-MX" sz="2400" dirty="0" smtClean="0"/>
              <a:t> </a:t>
            </a:r>
            <a:r>
              <a:rPr lang="es-MX" sz="2400" dirty="0" err="1" smtClean="0"/>
              <a:t>margins</a:t>
            </a:r>
            <a:endParaRPr lang="es-MX" sz="2400" dirty="0" smtClean="0"/>
          </a:p>
          <a:p>
            <a:pPr marL="342900" indent="-342900">
              <a:spcAft>
                <a:spcPts val="5400"/>
              </a:spcAft>
              <a:buFont typeface="+mj-lt"/>
              <a:buAutoNum type="arabicPeriod"/>
            </a:pPr>
            <a:r>
              <a:rPr lang="es-MX" sz="2400" dirty="0" err="1" smtClean="0"/>
              <a:t>Directly</a:t>
            </a:r>
            <a:r>
              <a:rPr lang="es-MX" sz="2400" dirty="0" smtClean="0"/>
              <a:t> </a:t>
            </a:r>
            <a:r>
              <a:rPr lang="es-MX" sz="2400" dirty="0" err="1" smtClean="0"/>
              <a:t>transform</a:t>
            </a:r>
            <a:r>
              <a:rPr lang="es-MX" sz="2400" dirty="0" smtClean="0"/>
              <a:t> </a:t>
            </a:r>
            <a:r>
              <a:rPr lang="es-MX" sz="2400" dirty="0" err="1" smtClean="0"/>
              <a:t>the</a:t>
            </a:r>
            <a:r>
              <a:rPr lang="es-MX" sz="2400" dirty="0" smtClean="0"/>
              <a:t> </a:t>
            </a:r>
            <a:r>
              <a:rPr lang="es-MX" sz="2400" dirty="0" err="1" smtClean="0"/>
              <a:t>instructional</a:t>
            </a:r>
            <a:r>
              <a:rPr lang="es-MX" sz="2400" dirty="0" smtClean="0"/>
              <a:t> </a:t>
            </a:r>
            <a:r>
              <a:rPr lang="es-MX" sz="2400" dirty="0" err="1" smtClean="0"/>
              <a:t>core</a:t>
            </a:r>
            <a:endParaRPr lang="es-MX" sz="2400" dirty="0" smtClean="0"/>
          </a:p>
          <a:p>
            <a:pPr marL="342900" indent="-342900">
              <a:spcAft>
                <a:spcPts val="5400"/>
              </a:spcAft>
              <a:buFont typeface="+mj-lt"/>
              <a:buAutoNum type="arabicPeriod"/>
            </a:pPr>
            <a:r>
              <a:rPr lang="es-MX" sz="2400" dirty="0" err="1" smtClean="0"/>
              <a:t>Get</a:t>
            </a:r>
            <a:r>
              <a:rPr lang="es-MX" sz="2400" dirty="0" smtClean="0"/>
              <a:t> </a:t>
            </a:r>
            <a:r>
              <a:rPr lang="es-MX" sz="2400" dirty="0" err="1" smtClean="0"/>
              <a:t>support</a:t>
            </a:r>
            <a:r>
              <a:rPr lang="es-MX" sz="2400" dirty="0" smtClean="0"/>
              <a:t> of local </a:t>
            </a:r>
            <a:r>
              <a:rPr lang="es-MX" sz="2400" dirty="0" err="1" smtClean="0"/>
              <a:t>education</a:t>
            </a:r>
            <a:r>
              <a:rPr lang="es-MX" sz="2400" dirty="0" smtClean="0"/>
              <a:t> </a:t>
            </a:r>
            <a:r>
              <a:rPr lang="es-MX" sz="2400" dirty="0" err="1" smtClean="0"/>
              <a:t>authorities</a:t>
            </a:r>
            <a:endParaRPr lang="es-MX" sz="2400" dirty="0"/>
          </a:p>
          <a:p>
            <a:pPr marL="342900" indent="-342900">
              <a:spcAft>
                <a:spcPts val="5400"/>
              </a:spcAft>
              <a:buFont typeface="+mj-lt"/>
              <a:buAutoNum type="arabicPeriod"/>
            </a:pPr>
            <a:r>
              <a:rPr lang="es-MX" sz="2400" dirty="0" err="1" smtClean="0"/>
              <a:t>Create</a:t>
            </a:r>
            <a:r>
              <a:rPr lang="es-MX" sz="2400" dirty="0" smtClean="0"/>
              <a:t> </a:t>
            </a:r>
            <a:r>
              <a:rPr lang="es-MX" sz="2400" dirty="0" err="1" smtClean="0"/>
              <a:t>multiple</a:t>
            </a:r>
            <a:r>
              <a:rPr lang="es-MX" sz="2400" dirty="0" smtClean="0"/>
              <a:t> </a:t>
            </a:r>
            <a:r>
              <a:rPr lang="es-MX" sz="2400" dirty="0" err="1" smtClean="0"/>
              <a:t>opportunities</a:t>
            </a:r>
            <a:r>
              <a:rPr lang="es-MX" sz="2400" dirty="0" smtClean="0"/>
              <a:t> to observe, </a:t>
            </a:r>
            <a:r>
              <a:rPr lang="es-MX" sz="2400" dirty="0" err="1" smtClean="0"/>
              <a:t>practice</a:t>
            </a:r>
            <a:r>
              <a:rPr lang="es-MX" sz="2400" dirty="0" smtClean="0"/>
              <a:t> and refine </a:t>
            </a:r>
            <a:r>
              <a:rPr lang="es-MX" sz="2400" dirty="0" err="1" smtClean="0"/>
              <a:t>the</a:t>
            </a:r>
            <a:r>
              <a:rPr lang="es-MX" sz="2400" dirty="0" smtClean="0"/>
              <a:t> new </a:t>
            </a:r>
            <a:r>
              <a:rPr lang="es-MX" sz="2400" dirty="0" err="1" smtClean="0"/>
              <a:t>pedagogy</a:t>
            </a:r>
            <a:endParaRPr lang="es-MX" sz="2400" dirty="0" smtClean="0"/>
          </a:p>
          <a:p>
            <a:pPr marL="342900" indent="-342900">
              <a:spcAft>
                <a:spcPts val="5400"/>
              </a:spcAft>
              <a:buFont typeface="+mj-lt"/>
              <a:buAutoNum type="arabicPeriod"/>
            </a:pPr>
            <a:r>
              <a:rPr lang="es-MX" sz="2400" dirty="0" smtClean="0"/>
              <a:t>Link </a:t>
            </a:r>
            <a:r>
              <a:rPr lang="es-MX" sz="2400" dirty="0" err="1" smtClean="0"/>
              <a:t>design</a:t>
            </a:r>
            <a:r>
              <a:rPr lang="es-MX" sz="2400" dirty="0" smtClean="0"/>
              <a:t> and </a:t>
            </a:r>
            <a:r>
              <a:rPr lang="es-MX" sz="2400" dirty="0" err="1" smtClean="0"/>
              <a:t>execution</a:t>
            </a:r>
            <a:endParaRPr lang="es-MX" sz="2400" dirty="0" smtClean="0"/>
          </a:p>
          <a:p>
            <a:pPr marL="342900" indent="-342900">
              <a:spcAft>
                <a:spcPts val="5400"/>
              </a:spcAft>
              <a:buFont typeface="+mj-lt"/>
              <a:buAutoNum type="arabicPeriod"/>
            </a:pPr>
            <a:endParaRPr lang="es-MX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pic>
        <p:nvPicPr>
          <p:cNvPr id="3" name="Picture 2" descr="http://www.tarumatu.com/wp-content/uploads/2011/10/silent-light-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57200"/>
            <a:ext cx="1501844" cy="72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7212792" y="1316363"/>
            <a:ext cx="533400" cy="533400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746192" y="2195292"/>
            <a:ext cx="533400" cy="533400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755592" y="2203174"/>
            <a:ext cx="533400" cy="533400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79179" y="1450024"/>
            <a:ext cx="800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content</a:t>
            </a:r>
            <a:endParaRPr lang="en-US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6727263" y="2354459"/>
            <a:ext cx="800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/>
              <a:t> </a:t>
            </a:r>
            <a:r>
              <a:rPr lang="es-MX" sz="900" dirty="0" err="1" smtClean="0"/>
              <a:t>teacher</a:t>
            </a:r>
            <a:endParaRPr lang="en-US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7703850" y="2338880"/>
            <a:ext cx="800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student</a:t>
            </a:r>
            <a:endParaRPr lang="en-US" sz="900" dirty="0"/>
          </a:p>
        </p:txBody>
      </p:sp>
      <p:cxnSp>
        <p:nvCxnSpPr>
          <p:cNvPr id="10" name="Straight Connector 9"/>
          <p:cNvCxnSpPr>
            <a:stCxn id="4" idx="3"/>
            <a:endCxn id="6" idx="0"/>
          </p:cNvCxnSpPr>
          <p:nvPr/>
        </p:nvCxnSpPr>
        <p:spPr>
          <a:xfrm flipH="1">
            <a:off x="7022292" y="1771648"/>
            <a:ext cx="268615" cy="43152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9" idx="1"/>
          </p:cNvCxnSpPr>
          <p:nvPr/>
        </p:nvCxnSpPr>
        <p:spPr>
          <a:xfrm flipV="1">
            <a:off x="7286665" y="2454296"/>
            <a:ext cx="417185" cy="1557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5"/>
          </p:cNvCxnSpPr>
          <p:nvPr/>
        </p:nvCxnSpPr>
        <p:spPr>
          <a:xfrm>
            <a:off x="7668077" y="1771648"/>
            <a:ext cx="279125" cy="423644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 rot="13045439">
            <a:off x="6682005" y="1724506"/>
            <a:ext cx="762000" cy="266698"/>
          </a:xfrm>
          <a:prstGeom prst="rightArrow">
            <a:avLst/>
          </a:prstGeom>
          <a:pattFill prst="pct1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9835189">
            <a:off x="7631892" y="1766553"/>
            <a:ext cx="762000" cy="266698"/>
          </a:xfrm>
          <a:prstGeom prst="rightArrow">
            <a:avLst/>
          </a:prstGeom>
          <a:pattFill prst="pct1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5400000">
            <a:off x="7146363" y="2450825"/>
            <a:ext cx="762000" cy="266698"/>
          </a:xfrm>
          <a:prstGeom prst="rightArrow">
            <a:avLst/>
          </a:prstGeom>
          <a:pattFill prst="pct10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2" descr="DSC011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5112" y="3614830"/>
            <a:ext cx="912223" cy="684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5728315" y="5662109"/>
            <a:ext cx="951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POLICY</a:t>
            </a:r>
            <a:endParaRPr lang="en-US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6988904" y="5648210"/>
            <a:ext cx="1114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PRACTICE</a:t>
            </a:r>
            <a:endParaRPr lang="en-US" sz="1400" dirty="0"/>
          </a:p>
        </p:txBody>
      </p:sp>
      <p:sp>
        <p:nvSpPr>
          <p:cNvPr id="57" name="Curved Down Arrow 56"/>
          <p:cNvSpPr/>
          <p:nvPr/>
        </p:nvSpPr>
        <p:spPr>
          <a:xfrm>
            <a:off x="6132654" y="5020988"/>
            <a:ext cx="1446575" cy="533400"/>
          </a:xfrm>
          <a:prstGeom prst="curvedDownArrow">
            <a:avLst/>
          </a:prstGeom>
          <a:pattFill prst="pct5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Curved Down Arrow 57"/>
          <p:cNvSpPr/>
          <p:nvPr/>
        </p:nvSpPr>
        <p:spPr>
          <a:xfrm rot="10800000">
            <a:off x="6054389" y="6077608"/>
            <a:ext cx="1415062" cy="533400"/>
          </a:xfrm>
          <a:prstGeom prst="curvedDownArrow">
            <a:avLst/>
          </a:prstGeom>
          <a:pattFill prst="pct5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51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3" grpId="0" animBg="1"/>
      <p:bldP spid="14" grpId="0" animBg="1"/>
      <p:bldP spid="15" grpId="0" animBg="1"/>
      <p:bldP spid="55" grpId="0"/>
      <p:bldP spid="56" grpId="0"/>
      <p:bldP spid="57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95400"/>
            <a:ext cx="6629400" cy="762000"/>
          </a:xfrm>
        </p:spPr>
        <p:txBody>
          <a:bodyPr/>
          <a:lstStyle/>
          <a:p>
            <a:r>
              <a:rPr lang="en-US" sz="4000" dirty="0" smtClean="0"/>
              <a:t>Thank you!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00400"/>
            <a:ext cx="8305800" cy="1981200"/>
          </a:xfrm>
        </p:spPr>
        <p:txBody>
          <a:bodyPr>
            <a:noAutofit/>
          </a:bodyPr>
          <a:lstStyle/>
          <a:p>
            <a:pPr algn="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santiago.rincon.gallardo@utoronto.ca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endParaRPr lang="en-US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@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SRinconGallardo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hlinkClick r:id=""/>
            </a:endParaRPr>
          </a:p>
          <a:p>
            <a:pPr algn="r"/>
            <a:endParaRPr lang="en-US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http://utoronto.academia.edu/RinconGallardoSantiago</a:t>
            </a:r>
          </a:p>
          <a:p>
            <a:pPr algn="r"/>
            <a:endParaRPr lang="en-US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endParaRPr lang="en-US" sz="2800" dirty="0" smtClean="0"/>
          </a:p>
          <a:p>
            <a:pPr algn="r"/>
            <a:endParaRPr lang="en-US" sz="2800" dirty="0" smtClean="0"/>
          </a:p>
          <a:p>
            <a:pPr algn="r"/>
            <a:endParaRPr lang="es-MX" sz="1400" dirty="0" smtClean="0"/>
          </a:p>
          <a:p>
            <a:pPr algn="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endParaRPr lang="en-US" sz="1600" dirty="0"/>
          </a:p>
        </p:txBody>
      </p:sp>
      <p:pic>
        <p:nvPicPr>
          <p:cNvPr id="4" name="Picture 8" descr="https://encrypted-tbn1.gstatic.com/images?q=tbn:ANd9GcQcdrZTGmiBph3Na6NohNTooV86VKMXDG11_8EndwoD6o5K0X8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876800"/>
            <a:ext cx="599702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iphonehacks.com/wp-content/uploads/2013/07/mail-icon-ios-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8" r="26383"/>
          <a:stretch/>
        </p:blipFill>
        <p:spPr bwMode="auto">
          <a:xfrm>
            <a:off x="2097204" y="3733800"/>
            <a:ext cx="51861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joeyvanangeren.com/academia-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18" y="5867400"/>
            <a:ext cx="41910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003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2055</TotalTime>
  <Words>179</Words>
  <Application>Microsoft Macintosh PowerPoint</Application>
  <PresentationFormat>On-screen Show (4:3)</PresentationFormat>
  <Paragraphs>69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Adjacency</vt:lpstr>
      <vt:lpstr>Bringing Effective Pedagogical Innovation to Scale through Social Movement in Mexico and Colombia     Santiago Rincón-Gallardo OISE, University of Toronto       @SRinconGallardo   </vt:lpstr>
      <vt:lpstr>PowerPoint Presentation</vt:lpstr>
      <vt:lpstr>PowerPoint Presentation</vt:lpstr>
      <vt:lpstr>Thank you!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change from the inside out in Mexican public middle-schools: Exploring interactions between practice and policy    ORAL EXAMINATION   Santiago Rincon-Gallardo Doctoral Candidate Educational Policy, Leadership, and Instructional Practice Harvard Graduate School of Education    September 16, 2011</dc:title>
  <dc:creator>Santiago</dc:creator>
  <cp:lastModifiedBy>Radhika Iyengar</cp:lastModifiedBy>
  <cp:revision>110</cp:revision>
  <cp:lastPrinted>2011-10-05T17:38:04Z</cp:lastPrinted>
  <dcterms:created xsi:type="dcterms:W3CDTF">2011-09-14T14:30:34Z</dcterms:created>
  <dcterms:modified xsi:type="dcterms:W3CDTF">2015-04-17T12:57:21Z</dcterms:modified>
</cp:coreProperties>
</file>